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2"/>
  </p:notesMasterIdLst>
  <p:sldIdLst>
    <p:sldId id="256" r:id="rId2"/>
    <p:sldId id="342" r:id="rId3"/>
    <p:sldId id="317" r:id="rId4"/>
    <p:sldId id="376" r:id="rId5"/>
    <p:sldId id="377" r:id="rId6"/>
    <p:sldId id="328" r:id="rId7"/>
    <p:sldId id="379" r:id="rId8"/>
    <p:sldId id="378" r:id="rId9"/>
    <p:sldId id="329" r:id="rId10"/>
    <p:sldId id="380" r:id="rId11"/>
    <p:sldId id="331" r:id="rId12"/>
    <p:sldId id="384" r:id="rId13"/>
    <p:sldId id="381" r:id="rId14"/>
    <p:sldId id="382" r:id="rId15"/>
    <p:sldId id="337" r:id="rId16"/>
    <p:sldId id="321" r:id="rId17"/>
    <p:sldId id="385" r:id="rId18"/>
    <p:sldId id="386" r:id="rId19"/>
    <p:sldId id="388" r:id="rId20"/>
    <p:sldId id="332" r:id="rId21"/>
    <p:sldId id="389" r:id="rId22"/>
    <p:sldId id="390" r:id="rId23"/>
    <p:sldId id="391" r:id="rId24"/>
    <p:sldId id="334" r:id="rId25"/>
    <p:sldId id="392" r:id="rId26"/>
    <p:sldId id="333" r:id="rId27"/>
    <p:sldId id="393" r:id="rId28"/>
    <p:sldId id="336" r:id="rId29"/>
    <p:sldId id="394" r:id="rId30"/>
    <p:sldId id="335" r:id="rId31"/>
    <p:sldId id="395" r:id="rId32"/>
    <p:sldId id="396" r:id="rId33"/>
    <p:sldId id="326" r:id="rId34"/>
    <p:sldId id="399" r:id="rId35"/>
    <p:sldId id="400" r:id="rId36"/>
    <p:sldId id="397" r:id="rId37"/>
    <p:sldId id="324" r:id="rId38"/>
    <p:sldId id="401" r:id="rId39"/>
    <p:sldId id="402" r:id="rId40"/>
    <p:sldId id="403" r:id="rId41"/>
    <p:sldId id="404" r:id="rId42"/>
    <p:sldId id="405" r:id="rId43"/>
    <p:sldId id="338" r:id="rId44"/>
    <p:sldId id="406" r:id="rId45"/>
    <p:sldId id="407" r:id="rId46"/>
    <p:sldId id="408" r:id="rId47"/>
    <p:sldId id="409" r:id="rId48"/>
    <p:sldId id="410" r:id="rId49"/>
    <p:sldId id="411" r:id="rId50"/>
    <p:sldId id="412" r:id="rId51"/>
    <p:sldId id="325" r:id="rId52"/>
    <p:sldId id="413" r:id="rId53"/>
    <p:sldId id="414" r:id="rId54"/>
    <p:sldId id="415" r:id="rId55"/>
    <p:sldId id="416" r:id="rId56"/>
    <p:sldId id="340" r:id="rId57"/>
    <p:sldId id="417" r:id="rId58"/>
    <p:sldId id="418" r:id="rId59"/>
    <p:sldId id="339" r:id="rId60"/>
    <p:sldId id="419" r:id="rId61"/>
    <p:sldId id="420" r:id="rId62"/>
    <p:sldId id="421" r:id="rId63"/>
    <p:sldId id="422" r:id="rId64"/>
    <p:sldId id="423" r:id="rId65"/>
    <p:sldId id="341" r:id="rId66"/>
    <p:sldId id="424" r:id="rId67"/>
    <p:sldId id="425" r:id="rId68"/>
    <p:sldId id="318" r:id="rId69"/>
    <p:sldId id="426" r:id="rId70"/>
    <p:sldId id="427" r:id="rId71"/>
    <p:sldId id="343" r:id="rId72"/>
    <p:sldId id="344" r:id="rId73"/>
    <p:sldId id="428" r:id="rId74"/>
    <p:sldId id="429" r:id="rId75"/>
    <p:sldId id="430" r:id="rId76"/>
    <p:sldId id="431" r:id="rId77"/>
    <p:sldId id="354" r:id="rId78"/>
    <p:sldId id="432" r:id="rId79"/>
    <p:sldId id="433" r:id="rId80"/>
    <p:sldId id="435" r:id="rId81"/>
    <p:sldId id="434" r:id="rId82"/>
    <p:sldId id="355" r:id="rId83"/>
    <p:sldId id="436" r:id="rId84"/>
    <p:sldId id="438" r:id="rId85"/>
    <p:sldId id="437" r:id="rId86"/>
    <p:sldId id="353" r:id="rId87"/>
    <p:sldId id="439" r:id="rId88"/>
    <p:sldId id="357" r:id="rId89"/>
    <p:sldId id="440" r:id="rId90"/>
    <p:sldId id="441" r:id="rId91"/>
    <p:sldId id="442" r:id="rId92"/>
    <p:sldId id="443" r:id="rId93"/>
    <p:sldId id="444" r:id="rId94"/>
    <p:sldId id="345" r:id="rId95"/>
    <p:sldId id="445" r:id="rId96"/>
    <p:sldId id="446" r:id="rId97"/>
    <p:sldId id="347" r:id="rId98"/>
    <p:sldId id="447" r:id="rId99"/>
    <p:sldId id="448" r:id="rId100"/>
    <p:sldId id="348" r:id="rId101"/>
    <p:sldId id="449" r:id="rId102"/>
    <p:sldId id="349" r:id="rId103"/>
    <p:sldId id="450" r:id="rId104"/>
    <p:sldId id="350" r:id="rId105"/>
    <p:sldId id="327" r:id="rId106"/>
    <p:sldId id="351" r:id="rId107"/>
    <p:sldId id="451" r:id="rId108"/>
    <p:sldId id="453" r:id="rId109"/>
    <p:sldId id="454" r:id="rId110"/>
    <p:sldId id="455" r:id="rId111"/>
    <p:sldId id="360" r:id="rId112"/>
    <p:sldId id="456" r:id="rId113"/>
    <p:sldId id="457" r:id="rId114"/>
    <p:sldId id="361" r:id="rId115"/>
    <p:sldId id="458" r:id="rId116"/>
    <p:sldId id="459" r:id="rId117"/>
    <p:sldId id="460" r:id="rId118"/>
    <p:sldId id="362" r:id="rId119"/>
    <p:sldId id="461" r:id="rId120"/>
    <p:sldId id="462" r:id="rId121"/>
    <p:sldId id="463" r:id="rId122"/>
    <p:sldId id="363" r:id="rId123"/>
    <p:sldId id="464" r:id="rId124"/>
    <p:sldId id="465" r:id="rId125"/>
    <p:sldId id="466" r:id="rId126"/>
    <p:sldId id="364" r:id="rId127"/>
    <p:sldId id="467" r:id="rId128"/>
    <p:sldId id="468" r:id="rId129"/>
    <p:sldId id="469" r:id="rId130"/>
    <p:sldId id="358" r:id="rId131"/>
    <p:sldId id="470" r:id="rId132"/>
    <p:sldId id="471" r:id="rId133"/>
    <p:sldId id="472" r:id="rId134"/>
    <p:sldId id="473" r:id="rId135"/>
    <p:sldId id="365" r:id="rId136"/>
    <p:sldId id="474" r:id="rId137"/>
    <p:sldId id="475" r:id="rId138"/>
    <p:sldId id="476" r:id="rId139"/>
    <p:sldId id="366" r:id="rId140"/>
    <p:sldId id="477" r:id="rId141"/>
    <p:sldId id="478" r:id="rId142"/>
    <p:sldId id="367" r:id="rId143"/>
    <p:sldId id="368" r:id="rId144"/>
    <p:sldId id="479" r:id="rId145"/>
    <p:sldId id="480" r:id="rId146"/>
    <p:sldId id="481" r:id="rId147"/>
    <p:sldId id="482" r:id="rId148"/>
    <p:sldId id="483" r:id="rId149"/>
    <p:sldId id="484" r:id="rId150"/>
    <p:sldId id="488" r:id="rId151"/>
    <p:sldId id="489" r:id="rId152"/>
    <p:sldId id="485" r:id="rId153"/>
    <p:sldId id="486" r:id="rId154"/>
    <p:sldId id="487" r:id="rId155"/>
    <p:sldId id="490" r:id="rId156"/>
    <p:sldId id="370" r:id="rId157"/>
    <p:sldId id="372" r:id="rId158"/>
    <p:sldId id="491" r:id="rId159"/>
    <p:sldId id="492" r:id="rId160"/>
    <p:sldId id="493" r:id="rId161"/>
    <p:sldId id="501" r:id="rId162"/>
    <p:sldId id="495" r:id="rId163"/>
    <p:sldId id="373" r:id="rId164"/>
    <p:sldId id="496" r:id="rId165"/>
    <p:sldId id="497" r:id="rId166"/>
    <p:sldId id="374" r:id="rId167"/>
    <p:sldId id="498" r:id="rId168"/>
    <p:sldId id="375" r:id="rId169"/>
    <p:sldId id="499" r:id="rId170"/>
    <p:sldId id="500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E5D6"/>
    <a:srgbClr val="4472C4"/>
    <a:srgbClr val="B0DF80"/>
    <a:srgbClr val="843C0C"/>
    <a:srgbClr val="F8E71C"/>
    <a:srgbClr val="F5A623"/>
    <a:srgbClr val="D9D9D9"/>
    <a:srgbClr val="92D05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3552" autoAdjust="0"/>
  </p:normalViewPr>
  <p:slideViewPr>
    <p:cSldViewPr snapToGrid="0">
      <p:cViewPr varScale="1">
        <p:scale>
          <a:sx n="60" d="100"/>
          <a:sy n="60" d="100"/>
        </p:scale>
        <p:origin x="890" y="28"/>
      </p:cViewPr>
      <p:guideLst/>
    </p:cSldViewPr>
  </p:slideViewPr>
  <p:outlineViewPr>
    <p:cViewPr>
      <p:scale>
        <a:sx n="33" d="100"/>
        <a:sy n="33" d="100"/>
      </p:scale>
      <p:origin x="0" y="-357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A7BA3-D619-4E7D-85FA-234B331BF2DB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EC08E-1116-4025-AD5D-72F75E552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7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10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33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36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20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41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22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86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06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18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7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2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85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12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5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46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0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94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05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12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40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5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Rabbit and bracket, flower and </a:t>
            </a:r>
            <a:r>
              <a:rPr lang="en-US" dirty="0" err="1"/>
              <a:t>grover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Rabbit and bracket, flower and </a:t>
            </a:r>
            <a:r>
              <a:rPr lang="en-US" dirty="0" err="1"/>
              <a:t>grover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68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Rabbit and bracket, flower and </a:t>
            </a:r>
            <a:r>
              <a:rPr lang="en-US" dirty="0" err="1"/>
              <a:t>grover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Rabbit and bracket, flower and </a:t>
            </a:r>
            <a:r>
              <a:rPr lang="en-US" dirty="0" err="1"/>
              <a:t>grover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93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Rabbit and </a:t>
            </a:r>
            <a:r>
              <a:rPr lang="en-US" dirty="0" err="1"/>
              <a:t>braket</a:t>
            </a:r>
            <a:r>
              <a:rPr lang="en-US" dirty="0"/>
              <a:t>, flower and </a:t>
            </a:r>
            <a:r>
              <a:rPr lang="en-US" dirty="0" err="1"/>
              <a:t>grover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44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EC08E-1116-4025-AD5D-72F75E552F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9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E777-ACBD-4D47-8B0D-0D84600AC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3E18A-A3DC-4D9E-90A7-7D22D8F20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2DC69-39F0-473A-94C6-F161251F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F0A09-7DC6-4768-8381-D9B075AD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84193-1670-476B-BAAA-5E070CC5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3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F663-6A43-425E-AA9F-2A2C51DE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E6229-8E3B-4264-8050-E9AD1D4A0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D14F-9068-4438-86FE-A2C84C08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AE2BD-5DDF-4D7A-87E9-B5402250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437E5-61E5-4E4F-A057-A9DF5815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5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A463F-EAD7-40B5-84FD-716AFFCC4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FD7DD-4507-400B-9D6D-E3408EED2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1E0B-D4B5-4CE7-B14D-666B8185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75CF4-7B47-4147-A2FF-598B812D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A61DD-60B4-4261-B940-29E9277E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1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3044-C9D8-47FC-8622-7C575F17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050B-A60D-458A-873E-7B60E9FC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91369-B731-4C24-A61B-A0146073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4A6F-25CE-4B7D-A538-F3014B70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F0959-A596-472F-9AC7-379EBD0F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6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C23C-542A-4C6E-84A1-77459416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F33A6-9EEC-4E6F-8B12-276044E1E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5A273-6A02-4D24-B938-447155A6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9A6A9-8AB3-4552-B50B-FE2B2408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21A45-547B-4480-863D-426C910C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0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59C8-277C-41A2-9595-A53323E9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C65C-CB91-4B91-83F1-D66A2043B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1B581-37D2-45A8-A3FA-5C226AE4D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D02AB-EB44-4DEA-A3F0-948F830F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1DC76-9E01-4603-A39B-CF771849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183A4-D57A-4876-8829-DEDA80D0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4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190A-C507-487B-ACCC-E510C42A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B77D3-ACA9-473B-AEC9-977DAAF8B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06C0E-9605-43F0-9EE3-C186FE4EE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2E61D-8C58-406B-B516-A393CA9D9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0BE26-1D80-407B-9CD3-26C01A734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4366FC-2C25-4C0E-A8C9-FB20565F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711D9-003E-4E88-935E-22C56925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AA99B-3221-441B-BBE1-29D78D8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0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AFDA-89DE-4630-BB13-DBFF3336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CA2DD-6E22-4E00-99AB-6170CBE54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44E12-FD12-4C6E-9316-569CFCE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059BC-B8C1-4C0B-838B-D5AF8A93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7786D-C134-4D95-A87D-EAAC9882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66027-E50A-4EA0-B484-49204D8B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3C6CF-C873-4F97-91B5-FC27D6C8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2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BBE3-776C-4D32-876B-49182149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615A2-9AB5-4476-AC57-748CCDF2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8A358-3365-4A2B-A75A-64EA41820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B22AF-28F3-4132-86AA-8B0787A36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1B7D1-7565-4472-8455-D1A24A23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BDEA1-EB6D-456D-B0A3-6A4D67DD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07E-006B-4747-8051-72E2B023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485E5-C1C4-482C-BC3B-E030CAA67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305D7-5B7A-4E03-BF2A-FD3E18537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3947C-4149-4ECD-93F5-88C5606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037F2-F638-418D-8A2C-BB7F8FB9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FCCFF-05D6-41A7-90E0-C083E59F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1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CDFD8-FFFB-41DB-8561-CFEE6538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CC490-134F-4ECD-8161-603ED65C3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4F888-00CC-468B-8257-9A69BA169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3C23A-95A2-4BBD-A57F-9B6ACC006E3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79513-804B-4F28-AAA3-EA7EA4967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D2279-810B-4BF5-94D6-122B67E3B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E28A7-831A-415F-8207-7D88F621D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1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9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70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71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1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6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7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image" Target="../media/image151.png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4.png"/><Relationship Id="rId5" Type="http://schemas.openxmlformats.org/officeDocument/2006/relationships/image" Target="../media/image179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8.png"/><Relationship Id="rId9" Type="http://schemas.openxmlformats.org/officeDocument/2006/relationships/image" Target="../media/image176.png"/><Relationship Id="rId14" Type="http://schemas.openxmlformats.org/officeDocument/2006/relationships/image" Target="../media/image18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51.png"/><Relationship Id="rId16" Type="http://schemas.openxmlformats.org/officeDocument/2006/relationships/image" Target="../media/image187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92.png"/><Relationship Id="rId5" Type="http://schemas.openxmlformats.org/officeDocument/2006/relationships/image" Target="../media/image179.png"/><Relationship Id="rId15" Type="http://schemas.openxmlformats.org/officeDocument/2006/relationships/image" Target="../media/image186.png"/><Relationship Id="rId10" Type="http://schemas.openxmlformats.org/officeDocument/2006/relationships/image" Target="../media/image191.png"/><Relationship Id="rId19" Type="http://schemas.openxmlformats.org/officeDocument/2006/relationships/image" Target="../media/image190.png"/><Relationship Id="rId4" Type="http://schemas.openxmlformats.org/officeDocument/2006/relationships/image" Target="../media/image178.png"/><Relationship Id="rId9" Type="http://schemas.openxmlformats.org/officeDocument/2006/relationships/image" Target="../media/image176.png"/><Relationship Id="rId14" Type="http://schemas.openxmlformats.org/officeDocument/2006/relationships/image" Target="../media/image18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7.png"/><Relationship Id="rId21" Type="http://schemas.openxmlformats.org/officeDocument/2006/relationships/image" Target="../media/image193.png"/><Relationship Id="rId7" Type="http://schemas.openxmlformats.org/officeDocument/2006/relationships/image" Target="../media/image181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51.png"/><Relationship Id="rId16" Type="http://schemas.openxmlformats.org/officeDocument/2006/relationships/image" Target="../media/image187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92.png"/><Relationship Id="rId5" Type="http://schemas.openxmlformats.org/officeDocument/2006/relationships/image" Target="../media/image179.png"/><Relationship Id="rId15" Type="http://schemas.openxmlformats.org/officeDocument/2006/relationships/image" Target="../media/image186.png"/><Relationship Id="rId10" Type="http://schemas.openxmlformats.org/officeDocument/2006/relationships/image" Target="../media/image191.png"/><Relationship Id="rId19" Type="http://schemas.openxmlformats.org/officeDocument/2006/relationships/image" Target="../media/image194.png"/><Relationship Id="rId4" Type="http://schemas.openxmlformats.org/officeDocument/2006/relationships/image" Target="../media/image178.png"/><Relationship Id="rId9" Type="http://schemas.openxmlformats.org/officeDocument/2006/relationships/image" Target="../media/image176.png"/><Relationship Id="rId14" Type="http://schemas.openxmlformats.org/officeDocument/2006/relationships/image" Target="../media/image18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76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76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3" Type="http://schemas.openxmlformats.org/officeDocument/2006/relationships/image" Target="../media/image176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76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76.png"/><Relationship Id="rId7" Type="http://schemas.openxmlformats.org/officeDocument/2006/relationships/image" Target="../media/image19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3.png"/><Relationship Id="rId3" Type="http://schemas.openxmlformats.org/officeDocument/2006/relationships/image" Target="../media/image207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76.png"/><Relationship Id="rId10" Type="http://schemas.openxmlformats.org/officeDocument/2006/relationships/image" Target="../media/image199.png"/><Relationship Id="rId4" Type="http://schemas.openxmlformats.org/officeDocument/2006/relationships/image" Target="../media/image208.png"/><Relationship Id="rId9" Type="http://schemas.openxmlformats.org/officeDocument/2006/relationships/image" Target="../media/image19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3.png"/><Relationship Id="rId3" Type="http://schemas.openxmlformats.org/officeDocument/2006/relationships/image" Target="../media/image207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76.png"/><Relationship Id="rId10" Type="http://schemas.openxmlformats.org/officeDocument/2006/relationships/image" Target="../media/image199.png"/><Relationship Id="rId4" Type="http://schemas.openxmlformats.org/officeDocument/2006/relationships/image" Target="../media/image208.png"/><Relationship Id="rId9" Type="http://schemas.openxmlformats.org/officeDocument/2006/relationships/image" Target="../media/image198.png"/><Relationship Id="rId14" Type="http://schemas.openxmlformats.org/officeDocument/2006/relationships/image" Target="../media/image209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3.png"/><Relationship Id="rId3" Type="http://schemas.openxmlformats.org/officeDocument/2006/relationships/image" Target="../media/image207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76.png"/><Relationship Id="rId10" Type="http://schemas.openxmlformats.org/officeDocument/2006/relationships/image" Target="../media/image199.png"/><Relationship Id="rId4" Type="http://schemas.openxmlformats.org/officeDocument/2006/relationships/image" Target="../media/image208.png"/><Relationship Id="rId9" Type="http://schemas.openxmlformats.org/officeDocument/2006/relationships/image" Target="../media/image198.png"/><Relationship Id="rId14" Type="http://schemas.openxmlformats.org/officeDocument/2006/relationships/image" Target="../media/image20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2.png"/><Relationship Id="rId7" Type="http://schemas.openxmlformats.org/officeDocument/2006/relationships/image" Target="../media/image2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2.png"/><Relationship Id="rId7" Type="http://schemas.openxmlformats.org/officeDocument/2006/relationships/image" Target="../media/image2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2.png"/><Relationship Id="rId4" Type="http://schemas.openxmlformats.org/officeDocument/2006/relationships/image" Target="../media/image23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3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41.png"/><Relationship Id="rId5" Type="http://schemas.openxmlformats.org/officeDocument/2006/relationships/image" Target="../media/image237.png"/><Relationship Id="rId10" Type="http://schemas.openxmlformats.org/officeDocument/2006/relationships/image" Target="../media/image238.png"/><Relationship Id="rId4" Type="http://schemas.openxmlformats.org/officeDocument/2006/relationships/image" Target="../media/image239.png"/><Relationship Id="rId9" Type="http://schemas.openxmlformats.org/officeDocument/2006/relationships/image" Target="../media/image235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3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12" Type="http://schemas.openxmlformats.org/officeDocument/2006/relationships/image" Target="../media/image24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8.png"/><Relationship Id="rId5" Type="http://schemas.openxmlformats.org/officeDocument/2006/relationships/image" Target="../media/image237.png"/><Relationship Id="rId10" Type="http://schemas.openxmlformats.org/officeDocument/2006/relationships/image" Target="../media/image235.png"/><Relationship Id="rId4" Type="http://schemas.openxmlformats.org/officeDocument/2006/relationships/image" Target="../media/image239.png"/><Relationship Id="rId9" Type="http://schemas.openxmlformats.org/officeDocument/2006/relationships/image" Target="../media/image24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31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2.png"/><Relationship Id="rId3" Type="http://schemas.openxmlformats.org/officeDocument/2006/relationships/image" Target="../media/image231.png"/><Relationship Id="rId7" Type="http://schemas.openxmlformats.org/officeDocument/2006/relationships/image" Target="../media/image247.png"/><Relationship Id="rId12" Type="http://schemas.openxmlformats.org/officeDocument/2006/relationships/image" Target="../media/image25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3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2.png"/><Relationship Id="rId3" Type="http://schemas.openxmlformats.org/officeDocument/2006/relationships/image" Target="../media/image231.png"/><Relationship Id="rId7" Type="http://schemas.openxmlformats.org/officeDocument/2006/relationships/image" Target="../media/image247.png"/><Relationship Id="rId12" Type="http://schemas.openxmlformats.org/officeDocument/2006/relationships/image" Target="../media/image25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3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5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2.png"/><Relationship Id="rId3" Type="http://schemas.openxmlformats.org/officeDocument/2006/relationships/image" Target="../media/image231.png"/><Relationship Id="rId7" Type="http://schemas.openxmlformats.org/officeDocument/2006/relationships/image" Target="../media/image247.png"/><Relationship Id="rId12" Type="http://schemas.openxmlformats.org/officeDocument/2006/relationships/image" Target="../media/image25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3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2.png"/><Relationship Id="rId3" Type="http://schemas.openxmlformats.org/officeDocument/2006/relationships/image" Target="../media/image231.png"/><Relationship Id="rId7" Type="http://schemas.openxmlformats.org/officeDocument/2006/relationships/image" Target="../media/image247.png"/><Relationship Id="rId12" Type="http://schemas.openxmlformats.org/officeDocument/2006/relationships/image" Target="../media/image25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3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7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2.png"/><Relationship Id="rId3" Type="http://schemas.openxmlformats.org/officeDocument/2006/relationships/image" Target="../media/image231.png"/><Relationship Id="rId7" Type="http://schemas.openxmlformats.org/officeDocument/2006/relationships/image" Target="../media/image247.png"/><Relationship Id="rId12" Type="http://schemas.openxmlformats.org/officeDocument/2006/relationships/image" Target="../media/image25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3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2.png"/><Relationship Id="rId3" Type="http://schemas.openxmlformats.org/officeDocument/2006/relationships/image" Target="../media/image231.png"/><Relationship Id="rId7" Type="http://schemas.openxmlformats.org/officeDocument/2006/relationships/image" Target="../media/image247.png"/><Relationship Id="rId12" Type="http://schemas.openxmlformats.org/officeDocument/2006/relationships/image" Target="../media/image25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3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9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4.png"/><Relationship Id="rId3" Type="http://schemas.openxmlformats.org/officeDocument/2006/relationships/image" Target="../media/image210.png"/><Relationship Id="rId7" Type="http://schemas.openxmlformats.org/officeDocument/2006/relationships/image" Target="../media/image246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31.png"/><Relationship Id="rId9" Type="http://schemas.openxmlformats.org/officeDocument/2006/relationships/image" Target="../media/image248.png"/><Relationship Id="rId14" Type="http://schemas.openxmlformats.org/officeDocument/2006/relationships/image" Target="../media/image25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4.png"/><Relationship Id="rId3" Type="http://schemas.openxmlformats.org/officeDocument/2006/relationships/image" Target="../media/image210.png"/><Relationship Id="rId7" Type="http://schemas.openxmlformats.org/officeDocument/2006/relationships/image" Target="../media/image246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60.png"/><Relationship Id="rId10" Type="http://schemas.openxmlformats.org/officeDocument/2006/relationships/image" Target="../media/image249.png"/><Relationship Id="rId4" Type="http://schemas.openxmlformats.org/officeDocument/2006/relationships/image" Target="../media/image231.png"/><Relationship Id="rId9" Type="http://schemas.openxmlformats.org/officeDocument/2006/relationships/image" Target="../media/image248.png"/><Relationship Id="rId14" Type="http://schemas.openxmlformats.org/officeDocument/2006/relationships/image" Target="../media/image252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4.png"/><Relationship Id="rId3" Type="http://schemas.openxmlformats.org/officeDocument/2006/relationships/image" Target="../media/image210.png"/><Relationship Id="rId7" Type="http://schemas.openxmlformats.org/officeDocument/2006/relationships/image" Target="../media/image246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60.png"/><Relationship Id="rId10" Type="http://schemas.openxmlformats.org/officeDocument/2006/relationships/image" Target="../media/image249.png"/><Relationship Id="rId4" Type="http://schemas.openxmlformats.org/officeDocument/2006/relationships/image" Target="../media/image231.png"/><Relationship Id="rId9" Type="http://schemas.openxmlformats.org/officeDocument/2006/relationships/image" Target="../media/image248.png"/><Relationship Id="rId14" Type="http://schemas.openxmlformats.org/officeDocument/2006/relationships/image" Target="../media/image252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10.png"/><Relationship Id="rId7" Type="http://schemas.openxmlformats.org/officeDocument/2006/relationships/image" Target="../media/image246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31.png"/><Relationship Id="rId9" Type="http://schemas.openxmlformats.org/officeDocument/2006/relationships/image" Target="../media/image24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10.png"/><Relationship Id="rId7" Type="http://schemas.openxmlformats.org/officeDocument/2006/relationships/image" Target="../media/image246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31.png"/><Relationship Id="rId9" Type="http://schemas.openxmlformats.org/officeDocument/2006/relationships/image" Target="../media/image248.png"/><Relationship Id="rId14" Type="http://schemas.openxmlformats.org/officeDocument/2006/relationships/image" Target="../media/image261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10.png"/><Relationship Id="rId7" Type="http://schemas.openxmlformats.org/officeDocument/2006/relationships/image" Target="../media/image246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31.png"/><Relationship Id="rId9" Type="http://schemas.openxmlformats.org/officeDocument/2006/relationships/image" Target="../media/image24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10.png"/><Relationship Id="rId7" Type="http://schemas.openxmlformats.org/officeDocument/2006/relationships/image" Target="../media/image246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31.png"/><Relationship Id="rId9" Type="http://schemas.openxmlformats.org/officeDocument/2006/relationships/image" Target="../media/image2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10.png"/><Relationship Id="rId7" Type="http://schemas.openxmlformats.org/officeDocument/2006/relationships/image" Target="../media/image246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31.png"/><Relationship Id="rId9" Type="http://schemas.openxmlformats.org/officeDocument/2006/relationships/image" Target="../media/image2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41.png"/><Relationship Id="rId18" Type="http://schemas.openxmlformats.org/officeDocument/2006/relationships/image" Target="../media/image360.png"/><Relationship Id="rId3" Type="http://schemas.openxmlformats.org/officeDocument/2006/relationships/image" Target="../media/image15.png"/><Relationship Id="rId21" Type="http://schemas.openxmlformats.org/officeDocument/2006/relationships/image" Target="../media/image390.png"/><Relationship Id="rId7" Type="http://schemas.openxmlformats.org/officeDocument/2006/relationships/image" Target="../media/image40.png"/><Relationship Id="rId12" Type="http://schemas.openxmlformats.org/officeDocument/2006/relationships/image" Target="../media/image24.png"/><Relationship Id="rId17" Type="http://schemas.openxmlformats.org/officeDocument/2006/relationships/image" Target="../media/image351.png"/><Relationship Id="rId2" Type="http://schemas.openxmlformats.org/officeDocument/2006/relationships/image" Target="../media/image33.png"/><Relationship Id="rId16" Type="http://schemas.openxmlformats.org/officeDocument/2006/relationships/image" Target="../media/image28.png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7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41.png"/><Relationship Id="rId18" Type="http://schemas.openxmlformats.org/officeDocument/2006/relationships/image" Target="../media/image360.png"/><Relationship Id="rId3" Type="http://schemas.openxmlformats.org/officeDocument/2006/relationships/image" Target="../media/image15.png"/><Relationship Id="rId21" Type="http://schemas.openxmlformats.org/officeDocument/2006/relationships/image" Target="../media/image390.png"/><Relationship Id="rId7" Type="http://schemas.openxmlformats.org/officeDocument/2006/relationships/image" Target="../media/image40.png"/><Relationship Id="rId12" Type="http://schemas.openxmlformats.org/officeDocument/2006/relationships/image" Target="../media/image24.png"/><Relationship Id="rId17" Type="http://schemas.openxmlformats.org/officeDocument/2006/relationships/image" Target="../media/image351.png"/><Relationship Id="rId2" Type="http://schemas.openxmlformats.org/officeDocument/2006/relationships/image" Target="../media/image33.png"/><Relationship Id="rId16" Type="http://schemas.openxmlformats.org/officeDocument/2006/relationships/image" Target="../media/image28.png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42.png"/><Relationship Id="rId10" Type="http://schemas.openxmlformats.org/officeDocument/2006/relationships/image" Target="../media/image22.png"/><Relationship Id="rId19" Type="http://schemas.openxmlformats.org/officeDocument/2006/relationships/image" Target="../media/image37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0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0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0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0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0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0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0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0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0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0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0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4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99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12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12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12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5" Type="http://schemas.openxmlformats.org/officeDocument/2006/relationships/image" Target="../media/image113.png"/><Relationship Id="rId1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12" Type="http://schemas.openxmlformats.org/officeDocument/2006/relationships/image" Target="../media/image110.png"/><Relationship Id="rId2" Type="http://schemas.openxmlformats.org/officeDocument/2006/relationships/image" Target="../media/image108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5" Type="http://schemas.openxmlformats.org/officeDocument/2006/relationships/image" Target="../media/image113.png"/><Relationship Id="rId14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12" Type="http://schemas.openxmlformats.org/officeDocument/2006/relationships/image" Target="../media/image110.png"/><Relationship Id="rId2" Type="http://schemas.openxmlformats.org/officeDocument/2006/relationships/image" Target="../media/image108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5" Type="http://schemas.openxmlformats.org/officeDocument/2006/relationships/image" Target="../media/image113.png"/><Relationship Id="rId1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2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90.png"/><Relationship Id="rId3" Type="http://schemas.openxmlformats.org/officeDocument/2006/relationships/image" Target="../media/image1090.png"/><Relationship Id="rId7" Type="http://schemas.openxmlformats.org/officeDocument/2006/relationships/image" Target="../media/image1130.png"/><Relationship Id="rId12" Type="http://schemas.openxmlformats.org/officeDocument/2006/relationships/image" Target="../media/image33.jp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10.png"/><Relationship Id="rId10" Type="http://schemas.openxmlformats.org/officeDocument/2006/relationships/image" Target="../media/image1160.png"/><Relationship Id="rId4" Type="http://schemas.openxmlformats.org/officeDocument/2006/relationships/image" Target="../media/image1100.png"/><Relationship Id="rId9" Type="http://schemas.openxmlformats.org/officeDocument/2006/relationships/image" Target="../media/image115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90.png"/><Relationship Id="rId3" Type="http://schemas.openxmlformats.org/officeDocument/2006/relationships/image" Target="../media/image1090.png"/><Relationship Id="rId7" Type="http://schemas.openxmlformats.org/officeDocument/2006/relationships/image" Target="../media/image1130.png"/><Relationship Id="rId12" Type="http://schemas.openxmlformats.org/officeDocument/2006/relationships/image" Target="../media/image33.jp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10.png"/><Relationship Id="rId10" Type="http://schemas.openxmlformats.org/officeDocument/2006/relationships/image" Target="../media/image1160.png"/><Relationship Id="rId4" Type="http://schemas.openxmlformats.org/officeDocument/2006/relationships/image" Target="../media/image1100.png"/><Relationship Id="rId9" Type="http://schemas.openxmlformats.org/officeDocument/2006/relationships/image" Target="../media/image115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11" Type="http://schemas.openxmlformats.org/officeDocument/2006/relationships/image" Target="../media/image128.png"/><Relationship Id="rId5" Type="http://schemas.openxmlformats.org/officeDocument/2006/relationships/image" Target="../media/image1220.png"/><Relationship Id="rId10" Type="http://schemas.openxmlformats.org/officeDocument/2006/relationships/image" Target="../media/image1270.png"/><Relationship Id="rId4" Type="http://schemas.openxmlformats.org/officeDocument/2006/relationships/image" Target="../media/image1210.png"/><Relationship Id="rId9" Type="http://schemas.openxmlformats.org/officeDocument/2006/relationships/image" Target="../media/image126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11" Type="http://schemas.openxmlformats.org/officeDocument/2006/relationships/image" Target="../media/image128.png"/><Relationship Id="rId5" Type="http://schemas.openxmlformats.org/officeDocument/2006/relationships/image" Target="../media/image1220.png"/><Relationship Id="rId10" Type="http://schemas.openxmlformats.org/officeDocument/2006/relationships/image" Target="../media/image1270.png"/><Relationship Id="rId4" Type="http://schemas.openxmlformats.org/officeDocument/2006/relationships/image" Target="../media/image1210.png"/><Relationship Id="rId9" Type="http://schemas.openxmlformats.org/officeDocument/2006/relationships/image" Target="../media/image126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13" Type="http://schemas.openxmlformats.org/officeDocument/2006/relationships/image" Target="../media/image130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11" Type="http://schemas.openxmlformats.org/officeDocument/2006/relationships/image" Target="../media/image128.png"/><Relationship Id="rId5" Type="http://schemas.openxmlformats.org/officeDocument/2006/relationships/image" Target="../media/image1220.png"/><Relationship Id="rId10" Type="http://schemas.openxmlformats.org/officeDocument/2006/relationships/image" Target="../media/image1270.png"/><Relationship Id="rId4" Type="http://schemas.openxmlformats.org/officeDocument/2006/relationships/image" Target="../media/image1210.png"/><Relationship Id="rId9" Type="http://schemas.openxmlformats.org/officeDocument/2006/relationships/image" Target="../media/image1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6080-CD14-4D23-B082-BF6A05A9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69" y="376813"/>
            <a:ext cx="10844462" cy="2387600"/>
          </a:xfrm>
        </p:spPr>
        <p:txBody>
          <a:bodyPr>
            <a:normAutofit/>
          </a:bodyPr>
          <a:lstStyle/>
          <a:p>
            <a:r>
              <a:rPr lang="en-US" b="1" dirty="0"/>
              <a:t>Quantum State Preparation</a:t>
            </a:r>
            <a:br>
              <a:rPr lang="en-US" b="1" dirty="0"/>
            </a:br>
            <a:r>
              <a:rPr lang="en-US" sz="4800" b="1" dirty="0"/>
              <a:t>with Optimal T-Count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2F098-A0EA-4BEB-AE53-7F4B7324B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4413"/>
            <a:ext cx="9144000" cy="568488"/>
          </a:xfrm>
        </p:spPr>
        <p:txBody>
          <a:bodyPr>
            <a:normAutofit/>
          </a:bodyPr>
          <a:lstStyle/>
          <a:p>
            <a:r>
              <a:rPr lang="en-US" dirty="0"/>
              <a:t>Kewen Wu (UC Berkeley)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E0232-AB67-2985-F2E4-B8D97AC4D814}"/>
              </a:ext>
            </a:extLst>
          </p:cNvPr>
          <p:cNvSpPr txBox="1"/>
          <p:nvPr/>
        </p:nvSpPr>
        <p:spPr>
          <a:xfrm>
            <a:off x="2592667" y="3330141"/>
            <a:ext cx="21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David </a:t>
            </a:r>
            <a:r>
              <a:rPr lang="en-US" sz="2400" dirty="0" err="1"/>
              <a:t>Gosset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FC53-980E-A540-5499-938759360498}"/>
              </a:ext>
            </a:extLst>
          </p:cNvPr>
          <p:cNvSpPr txBox="1"/>
          <p:nvPr/>
        </p:nvSpPr>
        <p:spPr>
          <a:xfrm>
            <a:off x="7399627" y="3300598"/>
            <a:ext cx="214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Robin Kothari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798B1-F366-48EB-E277-3DCEB71B22F8}"/>
              </a:ext>
            </a:extLst>
          </p:cNvPr>
          <p:cNvSpPr txBox="1"/>
          <p:nvPr/>
        </p:nvSpPr>
        <p:spPr>
          <a:xfrm>
            <a:off x="1609024" y="5796102"/>
            <a:ext cx="412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of Waterloo</a:t>
            </a:r>
          </a:p>
          <a:p>
            <a:pPr algn="ctr"/>
            <a:r>
              <a:rPr lang="en-US" dirty="0"/>
              <a:t>Perimeter Institute of Theoretical Physics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3537D-AD9F-CE14-7158-ABF98D5D4869}"/>
              </a:ext>
            </a:extLst>
          </p:cNvPr>
          <p:cNvSpPr txBox="1"/>
          <p:nvPr/>
        </p:nvSpPr>
        <p:spPr>
          <a:xfrm>
            <a:off x="7399627" y="5934602"/>
            <a:ext cx="214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</a:t>
            </a:r>
            <a:r>
              <a:rPr lang="en-US" altLang="zh-CN" dirty="0"/>
              <a:t>Quantum AI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6CCF2-9469-99B0-FC05-5F4223DC0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34" y="3789046"/>
            <a:ext cx="1741965" cy="2076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2091D2-119A-B14D-2C28-1494C8D20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02" y="3729959"/>
            <a:ext cx="1643652" cy="21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03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AB93-E0A9-83D3-68F1-1B6FFF1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Clifford+T</a:t>
            </a:r>
            <a:r>
              <a:rPr lang="en-US" b="1" dirty="0"/>
              <a:t>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B2F20-D59B-A0C2-2323-47B044DE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41" y="3327996"/>
            <a:ext cx="3295517" cy="1289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FE1C67-BDEB-E382-4024-CDE1114AD6C2}"/>
              </a:ext>
            </a:extLst>
          </p:cNvPr>
          <p:cNvSpPr txBox="1"/>
          <p:nvPr/>
        </p:nvSpPr>
        <p:spPr>
          <a:xfrm>
            <a:off x="1217829" y="1926584"/>
            <a:ext cx="9756341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Universality</a:t>
            </a:r>
            <a:endParaRPr lang="en-US" sz="2800" dirty="0"/>
          </a:p>
          <a:p>
            <a:r>
              <a:rPr lang="en-US" sz="2800" dirty="0"/>
              <a:t>By including T gate, Clifford gates can represent all quantum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A43446-F3FA-0675-5032-96800D8B3502}"/>
                  </a:ext>
                </a:extLst>
              </p:cNvPr>
              <p:cNvSpPr txBox="1"/>
              <p:nvPr/>
            </p:nvSpPr>
            <p:spPr>
              <a:xfrm>
                <a:off x="1217828" y="4649907"/>
                <a:ext cx="9756341" cy="144045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Generalized Gottesman-</a:t>
                </a:r>
                <a:r>
                  <a:rPr lang="en-US" sz="28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Knill</a:t>
                </a:r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Theorem</a:t>
                </a:r>
                <a:endParaRPr lang="en-US" sz="2800" dirty="0"/>
              </a:p>
              <a:p>
                <a:r>
                  <a:rPr lang="en-US" sz="2800" dirty="0" err="1"/>
                  <a:t>Clifford+T</a:t>
                </a:r>
                <a:r>
                  <a:rPr lang="en-US" sz="2800" dirty="0"/>
                  <a:t> circuits can be classically simulated in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is the circuit size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is the number of T gates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A43446-F3FA-0675-5032-96800D8B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828" y="4649907"/>
                <a:ext cx="9756341" cy="1440459"/>
              </a:xfrm>
              <a:prstGeom prst="rect">
                <a:avLst/>
              </a:prstGeom>
              <a:blipFill>
                <a:blip r:embed="rId3"/>
                <a:stretch>
                  <a:fillRect l="-1375" t="-4661" b="-1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2680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Diagonal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293DB9-63CA-7116-C12C-1E9C3D132600}"/>
              </a:ext>
            </a:extLst>
          </p:cNvPr>
          <p:cNvGrpSpPr/>
          <p:nvPr/>
        </p:nvGrpSpPr>
        <p:grpSpPr>
          <a:xfrm>
            <a:off x="2791851" y="1690688"/>
            <a:ext cx="6608298" cy="2054427"/>
            <a:chOff x="375684" y="1690688"/>
            <a:chExt cx="6608298" cy="205442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F9C753-B15F-9FD7-1AF6-5E931FF5901D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353768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CC0609-3607-ECB5-311E-9C7400531305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1884316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84C534-0B01-BDCB-23B9-1392685F7A59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221216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5DC3E-B84D-565E-8CF3-4FC757DE9E9F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254885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D65D8E-CFC2-D2DD-582C-408855C6D5B4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286783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C19E7F-DE63-CEC9-9E66-57418D73EA15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319744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/>
                <p:nvPr/>
              </p:nvSpPr>
              <p:spPr>
                <a:xfrm>
                  <a:off x="375684" y="1690688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84" y="1690688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/>
                <p:nvPr/>
              </p:nvSpPr>
              <p:spPr>
                <a:xfrm>
                  <a:off x="379226" y="202384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26" y="2023840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/>
                <p:nvPr/>
              </p:nvSpPr>
              <p:spPr>
                <a:xfrm>
                  <a:off x="379230" y="236940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30" y="2369402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/>
                <p:nvPr/>
              </p:nvSpPr>
              <p:spPr>
                <a:xfrm>
                  <a:off x="379229" y="2672429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29" y="2672429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/>
                <p:nvPr/>
              </p:nvSpPr>
              <p:spPr>
                <a:xfrm>
                  <a:off x="379230" y="3002034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30" y="3002034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/>
                <p:nvPr/>
              </p:nvSpPr>
              <p:spPr>
                <a:xfrm>
                  <a:off x="379231" y="334759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31" y="3347593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C33AAA-F7D9-CCDF-39B7-AD12C0541314}"/>
                </a:ext>
              </a:extLst>
            </p:cNvPr>
            <p:cNvSpPr txBox="1"/>
            <p:nvPr/>
          </p:nvSpPr>
          <p:spPr>
            <a:xfrm>
              <a:off x="5683123" y="2277244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E57E54B-321D-E6D8-7835-5F336DF58DB9}"/>
                </a:ext>
              </a:extLst>
            </p:cNvPr>
            <p:cNvSpPr/>
            <p:nvPr/>
          </p:nvSpPr>
          <p:spPr>
            <a:xfrm>
              <a:off x="5619330" y="1837866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42CD0-18E4-92FF-6EAF-FF0EB91275E9}"/>
                </a:ext>
              </a:extLst>
            </p:cNvPr>
            <p:cNvSpPr txBox="1"/>
            <p:nvPr/>
          </p:nvSpPr>
          <p:spPr>
            <a:xfrm>
              <a:off x="1070997" y="1721948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BF0FB81-E045-3A84-4F3E-D2C6584C5910}"/>
                </a:ext>
              </a:extLst>
            </p:cNvPr>
            <p:cNvGrpSpPr/>
            <p:nvPr/>
          </p:nvGrpSpPr>
          <p:grpSpPr>
            <a:xfrm>
              <a:off x="1069226" y="2071052"/>
              <a:ext cx="278216" cy="1674063"/>
              <a:chOff x="3599405" y="3594465"/>
              <a:chExt cx="278216" cy="16740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BAEB6-3101-017C-F1F5-63CD689EB85A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163FCC-A465-5DEE-53A3-992139B9D952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FA3D6-32EB-7970-986C-6997FDFB215F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AEDC0-8475-039F-760E-C356082DFEE8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79331-349C-9025-119B-C08B4C9646E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/>
                <p:nvPr/>
              </p:nvSpPr>
              <p:spPr>
                <a:xfrm>
                  <a:off x="1638628" y="1721946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628" y="1721946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979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Diagonal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293DB9-63CA-7116-C12C-1E9C3D132600}"/>
              </a:ext>
            </a:extLst>
          </p:cNvPr>
          <p:cNvGrpSpPr/>
          <p:nvPr/>
        </p:nvGrpSpPr>
        <p:grpSpPr>
          <a:xfrm>
            <a:off x="2791851" y="1690688"/>
            <a:ext cx="6608298" cy="2054427"/>
            <a:chOff x="375684" y="1690688"/>
            <a:chExt cx="6608298" cy="205442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F9C753-B15F-9FD7-1AF6-5E931FF5901D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353768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CC0609-3607-ECB5-311E-9C7400531305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1884316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84C534-0B01-BDCB-23B9-1392685F7A59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221216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5DC3E-B84D-565E-8CF3-4FC757DE9E9F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254885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D65D8E-CFC2-D2DD-582C-408855C6D5B4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286783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C19E7F-DE63-CEC9-9E66-57418D73EA15}"/>
                </a:ext>
              </a:extLst>
            </p:cNvPr>
            <p:cNvCxnSpPr>
              <a:cxnSpLocks/>
            </p:cNvCxnSpPr>
            <p:nvPr/>
          </p:nvCxnSpPr>
          <p:spPr>
            <a:xfrm>
              <a:off x="854800" y="319744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/>
                <p:nvPr/>
              </p:nvSpPr>
              <p:spPr>
                <a:xfrm>
                  <a:off x="375684" y="1690688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84" y="1690688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/>
                <p:nvPr/>
              </p:nvSpPr>
              <p:spPr>
                <a:xfrm>
                  <a:off x="379226" y="202384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26" y="2023840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/>
                <p:nvPr/>
              </p:nvSpPr>
              <p:spPr>
                <a:xfrm>
                  <a:off x="379230" y="236940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30" y="2369402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/>
                <p:nvPr/>
              </p:nvSpPr>
              <p:spPr>
                <a:xfrm>
                  <a:off x="379229" y="2672429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29" y="2672429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/>
                <p:nvPr/>
              </p:nvSpPr>
              <p:spPr>
                <a:xfrm>
                  <a:off x="379230" y="3002034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30" y="3002034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/>
                <p:nvPr/>
              </p:nvSpPr>
              <p:spPr>
                <a:xfrm>
                  <a:off x="379231" y="334759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31" y="3347593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C33AAA-F7D9-CCDF-39B7-AD12C0541314}"/>
                </a:ext>
              </a:extLst>
            </p:cNvPr>
            <p:cNvSpPr txBox="1"/>
            <p:nvPr/>
          </p:nvSpPr>
          <p:spPr>
            <a:xfrm>
              <a:off x="5683123" y="2277244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E57E54B-321D-E6D8-7835-5F336DF58DB9}"/>
                </a:ext>
              </a:extLst>
            </p:cNvPr>
            <p:cNvSpPr/>
            <p:nvPr/>
          </p:nvSpPr>
          <p:spPr>
            <a:xfrm>
              <a:off x="5619330" y="1837866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42CD0-18E4-92FF-6EAF-FF0EB91275E9}"/>
                </a:ext>
              </a:extLst>
            </p:cNvPr>
            <p:cNvSpPr txBox="1"/>
            <p:nvPr/>
          </p:nvSpPr>
          <p:spPr>
            <a:xfrm>
              <a:off x="1070997" y="1721948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BF0FB81-E045-3A84-4F3E-D2C6584C5910}"/>
                </a:ext>
              </a:extLst>
            </p:cNvPr>
            <p:cNvGrpSpPr/>
            <p:nvPr/>
          </p:nvGrpSpPr>
          <p:grpSpPr>
            <a:xfrm>
              <a:off x="1069226" y="2071052"/>
              <a:ext cx="278216" cy="1674063"/>
              <a:chOff x="3599405" y="3594465"/>
              <a:chExt cx="278216" cy="16740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BAEB6-3101-017C-F1F5-63CD689EB85A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163FCC-A465-5DEE-53A3-992139B9D952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FA3D6-32EB-7970-986C-6997FDFB215F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AEDC0-8475-039F-760E-C356082DFEE8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79331-349C-9025-119B-C08B4C9646E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/>
                <p:nvPr/>
              </p:nvSpPr>
              <p:spPr>
                <a:xfrm>
                  <a:off x="1638628" y="1721946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628" y="1721946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066164-335D-CF33-FD73-A7E51E7789B1}"/>
                  </a:ext>
                </a:extLst>
              </p:cNvPr>
              <p:cNvSpPr txBox="1"/>
              <p:nvPr/>
            </p:nvSpPr>
            <p:spPr>
              <a:xfrm>
                <a:off x="1951960" y="4331669"/>
                <a:ext cx="8288080" cy="9678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Observation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obtainable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066164-335D-CF33-FD73-A7E51E778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960" y="4331669"/>
                <a:ext cx="8288080" cy="967894"/>
              </a:xfrm>
              <a:prstGeom prst="rect">
                <a:avLst/>
              </a:prstGeom>
              <a:blipFill>
                <a:blip r:embed="rId10"/>
                <a:stretch>
                  <a:fillRect l="-1912" t="-10759" b="-93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9336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30D0EA-EE38-49A8-0334-F6A0FC8376C3}"/>
              </a:ext>
            </a:extLst>
          </p:cNvPr>
          <p:cNvGrpSpPr/>
          <p:nvPr/>
        </p:nvGrpSpPr>
        <p:grpSpPr>
          <a:xfrm>
            <a:off x="2788304" y="1690688"/>
            <a:ext cx="6608298" cy="2054427"/>
            <a:chOff x="2788304" y="1690688"/>
            <a:chExt cx="6608298" cy="205442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58955B-AE6F-8511-8110-AC8F74D3D19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353768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EA0342-0FEC-22DF-1B33-97EC34EF2FC5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1884316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5D2294-E4C1-92D4-5A3E-7D4F8470A4AA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221216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6F29F3-91BD-E89E-2583-79EFFEB4FE2E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254885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7F62D2-C3F7-A9FF-7BD1-EFB35F297A05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286783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8486C1-ECD7-07BF-295E-E851CAC04E5F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319744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880B784-6E05-A64E-1BDB-EEB7805EADC7}"/>
                    </a:ext>
                  </a:extLst>
                </p:cNvPr>
                <p:cNvSpPr txBox="1"/>
                <p:nvPr/>
              </p:nvSpPr>
              <p:spPr>
                <a:xfrm>
                  <a:off x="2788304" y="1690688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880B784-6E05-A64E-1BDB-EEB7805EA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304" y="1690688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301FAB-7C2B-BAAC-E44E-4945CF0C4A38}"/>
                    </a:ext>
                  </a:extLst>
                </p:cNvPr>
                <p:cNvSpPr txBox="1"/>
                <p:nvPr/>
              </p:nvSpPr>
              <p:spPr>
                <a:xfrm>
                  <a:off x="2791846" y="202384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301FAB-7C2B-BAAC-E44E-4945CF0C4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46" y="2023840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E86E62-CFE2-31F7-0761-7A3A06AEBC41}"/>
                    </a:ext>
                  </a:extLst>
                </p:cNvPr>
                <p:cNvSpPr txBox="1"/>
                <p:nvPr/>
              </p:nvSpPr>
              <p:spPr>
                <a:xfrm>
                  <a:off x="2791850" y="236940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E86E62-CFE2-31F7-0761-7A3A06AEB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50" y="2369402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92ADD4-BD80-C6BC-00BB-CA99F7942F58}"/>
                    </a:ext>
                  </a:extLst>
                </p:cNvPr>
                <p:cNvSpPr txBox="1"/>
                <p:nvPr/>
              </p:nvSpPr>
              <p:spPr>
                <a:xfrm>
                  <a:off x="2791849" y="2672429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92ADD4-BD80-C6BC-00BB-CA99F7942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49" y="2672429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C7641C-3DB4-53EE-1AC0-045381E22589}"/>
                    </a:ext>
                  </a:extLst>
                </p:cNvPr>
                <p:cNvSpPr txBox="1"/>
                <p:nvPr/>
              </p:nvSpPr>
              <p:spPr>
                <a:xfrm>
                  <a:off x="2791850" y="3002034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C7641C-3DB4-53EE-1AC0-045381E22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50" y="3002034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CBBD723-D5FA-8334-E49A-E059AAFA7992}"/>
                    </a:ext>
                  </a:extLst>
                </p:cNvPr>
                <p:cNvSpPr txBox="1"/>
                <p:nvPr/>
              </p:nvSpPr>
              <p:spPr>
                <a:xfrm>
                  <a:off x="2791851" y="334759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CBBD723-D5FA-8334-E49A-E059AAFA7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51" y="3347593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DAFBFEF-C672-F6FD-9000-8A5C85826657}"/>
                </a:ext>
              </a:extLst>
            </p:cNvPr>
            <p:cNvSpPr txBox="1"/>
            <p:nvPr/>
          </p:nvSpPr>
          <p:spPr>
            <a:xfrm>
              <a:off x="8095743" y="2277244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3E4B4EB4-C5E6-EB41-0F60-22E49511011C}"/>
                </a:ext>
              </a:extLst>
            </p:cNvPr>
            <p:cNvSpPr/>
            <p:nvPr/>
          </p:nvSpPr>
          <p:spPr>
            <a:xfrm>
              <a:off x="8031950" y="1837866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513D01-430A-75C9-5F1A-04D02FF6DF6E}"/>
                </a:ext>
              </a:extLst>
            </p:cNvPr>
            <p:cNvSpPr txBox="1"/>
            <p:nvPr/>
          </p:nvSpPr>
          <p:spPr>
            <a:xfrm>
              <a:off x="3483617" y="1721948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DBF8B6C-7055-5C03-2194-C84CA725E39C}"/>
                </a:ext>
              </a:extLst>
            </p:cNvPr>
            <p:cNvGrpSpPr/>
            <p:nvPr/>
          </p:nvGrpSpPr>
          <p:grpSpPr>
            <a:xfrm>
              <a:off x="3481846" y="2071052"/>
              <a:ext cx="278216" cy="1674063"/>
              <a:chOff x="3599405" y="3594465"/>
              <a:chExt cx="278216" cy="1674063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67F33B6-59C3-4908-1AF8-670FA8075623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903CBA7-33F6-3576-DBF1-3D8454623A63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B3069A-7B0B-4964-5EF5-F06C0BA37E4B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ADBA85C-6D9D-3425-EB09-63E641DA8FE4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9F358C6-ACA4-4B54-746F-D5321523095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D36CD79-E400-395F-39B9-CAF0CB2D1D07}"/>
                    </a:ext>
                  </a:extLst>
                </p:cNvPr>
                <p:cNvSpPr/>
                <p:nvPr/>
              </p:nvSpPr>
              <p:spPr>
                <a:xfrm>
                  <a:off x="4051248" y="1721946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D36CD79-E400-395F-39B9-CAF0CB2D1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248" y="1721946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BBD618-9607-CCE7-268E-E687798AFFFF}"/>
                </a:ext>
              </a:extLst>
            </p:cNvPr>
            <p:cNvSpPr txBox="1"/>
            <p:nvPr/>
          </p:nvSpPr>
          <p:spPr>
            <a:xfrm>
              <a:off x="5003422" y="1721946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D982D3D-B4F0-3F4B-35E2-DBD1BA88E849}"/>
                </a:ext>
              </a:extLst>
            </p:cNvPr>
            <p:cNvGrpSpPr/>
            <p:nvPr/>
          </p:nvGrpSpPr>
          <p:grpSpPr>
            <a:xfrm>
              <a:off x="5001651" y="2071050"/>
              <a:ext cx="278216" cy="1674063"/>
              <a:chOff x="3599405" y="3594465"/>
              <a:chExt cx="278216" cy="1674063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67284C-343C-008A-16B4-1BEDE6868270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DA0D4F8-40E5-4076-105C-93BBCB7C0FB0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30D2C29-79CD-B49D-BB3D-BA667AF896F6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9DADB5C-008B-12C1-F3D7-0EA460E32D05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A0164B6-9601-E16C-C9FA-B2F773AFEAFE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3ACB033-F335-DE79-AD7E-E784003CD4C3}"/>
                    </a:ext>
                  </a:extLst>
                </p:cNvPr>
                <p:cNvSpPr/>
                <p:nvPr/>
              </p:nvSpPr>
              <p:spPr>
                <a:xfrm>
                  <a:off x="5556736" y="1721946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3ACB033-F335-DE79-AD7E-E784003CD4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736" y="1721946"/>
                  <a:ext cx="653902" cy="20231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Diagonals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1681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30D0EA-EE38-49A8-0334-F6A0FC8376C3}"/>
              </a:ext>
            </a:extLst>
          </p:cNvPr>
          <p:cNvGrpSpPr/>
          <p:nvPr/>
        </p:nvGrpSpPr>
        <p:grpSpPr>
          <a:xfrm>
            <a:off x="2788304" y="1690688"/>
            <a:ext cx="6608298" cy="2054427"/>
            <a:chOff x="2788304" y="1690688"/>
            <a:chExt cx="6608298" cy="205442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58955B-AE6F-8511-8110-AC8F74D3D19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353768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EA0342-0FEC-22DF-1B33-97EC34EF2FC5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1884316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5D2294-E4C1-92D4-5A3E-7D4F8470A4AA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221216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6F29F3-91BD-E89E-2583-79EFFEB4FE2E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254885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7F62D2-C3F7-A9FF-7BD1-EFB35F297A05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2867831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8486C1-ECD7-07BF-295E-E851CAC04E5F}"/>
                </a:ext>
              </a:extLst>
            </p:cNvPr>
            <p:cNvCxnSpPr>
              <a:cxnSpLocks/>
            </p:cNvCxnSpPr>
            <p:nvPr/>
          </p:nvCxnSpPr>
          <p:spPr>
            <a:xfrm>
              <a:off x="3267420" y="319744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880B784-6E05-A64E-1BDB-EEB7805EADC7}"/>
                    </a:ext>
                  </a:extLst>
                </p:cNvPr>
                <p:cNvSpPr txBox="1"/>
                <p:nvPr/>
              </p:nvSpPr>
              <p:spPr>
                <a:xfrm>
                  <a:off x="2788304" y="1690688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880B784-6E05-A64E-1BDB-EEB7805EA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304" y="1690688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301FAB-7C2B-BAAC-E44E-4945CF0C4A38}"/>
                    </a:ext>
                  </a:extLst>
                </p:cNvPr>
                <p:cNvSpPr txBox="1"/>
                <p:nvPr/>
              </p:nvSpPr>
              <p:spPr>
                <a:xfrm>
                  <a:off x="2791846" y="202384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301FAB-7C2B-BAAC-E44E-4945CF0C4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46" y="2023840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E86E62-CFE2-31F7-0761-7A3A06AEBC41}"/>
                    </a:ext>
                  </a:extLst>
                </p:cNvPr>
                <p:cNvSpPr txBox="1"/>
                <p:nvPr/>
              </p:nvSpPr>
              <p:spPr>
                <a:xfrm>
                  <a:off x="2791850" y="236940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E86E62-CFE2-31F7-0761-7A3A06AEB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50" y="2369402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92ADD4-BD80-C6BC-00BB-CA99F7942F58}"/>
                    </a:ext>
                  </a:extLst>
                </p:cNvPr>
                <p:cNvSpPr txBox="1"/>
                <p:nvPr/>
              </p:nvSpPr>
              <p:spPr>
                <a:xfrm>
                  <a:off x="2791849" y="2672429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92ADD4-BD80-C6BC-00BB-CA99F7942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49" y="2672429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C7641C-3DB4-53EE-1AC0-045381E22589}"/>
                    </a:ext>
                  </a:extLst>
                </p:cNvPr>
                <p:cNvSpPr txBox="1"/>
                <p:nvPr/>
              </p:nvSpPr>
              <p:spPr>
                <a:xfrm>
                  <a:off x="2791850" y="3002034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C7641C-3DB4-53EE-1AC0-045381E22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50" y="3002034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CBBD723-D5FA-8334-E49A-E059AAFA7992}"/>
                    </a:ext>
                  </a:extLst>
                </p:cNvPr>
                <p:cNvSpPr txBox="1"/>
                <p:nvPr/>
              </p:nvSpPr>
              <p:spPr>
                <a:xfrm>
                  <a:off x="2791851" y="334759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CBBD723-D5FA-8334-E49A-E059AAFA7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51" y="3347593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DAFBFEF-C672-F6FD-9000-8A5C85826657}"/>
                </a:ext>
              </a:extLst>
            </p:cNvPr>
            <p:cNvSpPr txBox="1"/>
            <p:nvPr/>
          </p:nvSpPr>
          <p:spPr>
            <a:xfrm>
              <a:off x="8095743" y="2277244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3E4B4EB4-C5E6-EB41-0F60-22E49511011C}"/>
                </a:ext>
              </a:extLst>
            </p:cNvPr>
            <p:cNvSpPr/>
            <p:nvPr/>
          </p:nvSpPr>
          <p:spPr>
            <a:xfrm>
              <a:off x="8031950" y="1837866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513D01-430A-75C9-5F1A-04D02FF6DF6E}"/>
                </a:ext>
              </a:extLst>
            </p:cNvPr>
            <p:cNvSpPr txBox="1"/>
            <p:nvPr/>
          </p:nvSpPr>
          <p:spPr>
            <a:xfrm>
              <a:off x="3483617" y="1721948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DBF8B6C-7055-5C03-2194-C84CA725E39C}"/>
                </a:ext>
              </a:extLst>
            </p:cNvPr>
            <p:cNvGrpSpPr/>
            <p:nvPr/>
          </p:nvGrpSpPr>
          <p:grpSpPr>
            <a:xfrm>
              <a:off x="3481846" y="2071052"/>
              <a:ext cx="278216" cy="1674063"/>
              <a:chOff x="3599405" y="3594465"/>
              <a:chExt cx="278216" cy="1674063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67F33B6-59C3-4908-1AF8-670FA8075623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903CBA7-33F6-3576-DBF1-3D8454623A63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B3069A-7B0B-4964-5EF5-F06C0BA37E4B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ADBA85C-6D9D-3425-EB09-63E641DA8FE4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9F358C6-ACA4-4B54-746F-D5321523095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D36CD79-E400-395F-39B9-CAF0CB2D1D07}"/>
                    </a:ext>
                  </a:extLst>
                </p:cNvPr>
                <p:cNvSpPr/>
                <p:nvPr/>
              </p:nvSpPr>
              <p:spPr>
                <a:xfrm>
                  <a:off x="4051248" y="1721946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D36CD79-E400-395F-39B9-CAF0CB2D1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248" y="1721946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BBD618-9607-CCE7-268E-E687798AFFFF}"/>
                </a:ext>
              </a:extLst>
            </p:cNvPr>
            <p:cNvSpPr txBox="1"/>
            <p:nvPr/>
          </p:nvSpPr>
          <p:spPr>
            <a:xfrm>
              <a:off x="5003422" y="1721946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D982D3D-B4F0-3F4B-35E2-DBD1BA88E849}"/>
                </a:ext>
              </a:extLst>
            </p:cNvPr>
            <p:cNvGrpSpPr/>
            <p:nvPr/>
          </p:nvGrpSpPr>
          <p:grpSpPr>
            <a:xfrm>
              <a:off x="5001651" y="2071050"/>
              <a:ext cx="278216" cy="1674063"/>
              <a:chOff x="3599405" y="3594465"/>
              <a:chExt cx="278216" cy="1674063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67284C-343C-008A-16B4-1BEDE6868270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DA0D4F8-40E5-4076-105C-93BBCB7C0FB0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30D2C29-79CD-B49D-BB3D-BA667AF896F6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9DADB5C-008B-12C1-F3D7-0EA460E32D05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A0164B6-9601-E16C-C9FA-B2F773AFEAFE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3ACB033-F335-DE79-AD7E-E784003CD4C3}"/>
                    </a:ext>
                  </a:extLst>
                </p:cNvPr>
                <p:cNvSpPr/>
                <p:nvPr/>
              </p:nvSpPr>
              <p:spPr>
                <a:xfrm>
                  <a:off x="5556736" y="1721946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3ACB033-F335-DE79-AD7E-E784003CD4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736" y="1721946"/>
                  <a:ext cx="653902" cy="20231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Diagonals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066164-335D-CF33-FD73-A7E51E7789B1}"/>
                  </a:ext>
                </a:extLst>
              </p:cNvPr>
              <p:cNvSpPr txBox="1"/>
              <p:nvPr/>
            </p:nvSpPr>
            <p:spPr>
              <a:xfrm>
                <a:off x="1895604" y="3898595"/>
                <a:ext cx="8400791" cy="10499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Observation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obtainable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is a Fourier distribution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066164-335D-CF33-FD73-A7E51E778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604" y="3898595"/>
                <a:ext cx="8400791" cy="1049903"/>
              </a:xfrm>
              <a:prstGeom prst="rect">
                <a:avLst/>
              </a:prstGeom>
              <a:blipFill>
                <a:blip r:embed="rId11"/>
                <a:stretch>
                  <a:fillRect l="-1959" t="-8721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17B0C-065D-8322-E8A0-A83E48D7DBCE}"/>
                  </a:ext>
                </a:extLst>
              </p:cNvPr>
              <p:cNvSpPr txBox="1"/>
              <p:nvPr/>
            </p:nvSpPr>
            <p:spPr>
              <a:xfrm>
                <a:off x="1555082" y="5249668"/>
                <a:ext cx="9311112" cy="908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Complex Boolean function 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dirty="0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r>
                  <a:rPr lang="en-US" sz="20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Fourier distribution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effectLst/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20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sup>
                        </m:sSup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17B0C-065D-8322-E8A0-A83E48D7D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082" y="5249668"/>
                <a:ext cx="9311112" cy="908069"/>
              </a:xfrm>
              <a:prstGeom prst="rect">
                <a:avLst/>
              </a:prstGeom>
              <a:blipFill>
                <a:blip r:embed="rId12"/>
                <a:stretch>
                  <a:fillRect l="-720" t="-4027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7738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1F8E786-4E91-175D-0DC1-89E32184765F}"/>
              </a:ext>
            </a:extLst>
          </p:cNvPr>
          <p:cNvGrpSpPr/>
          <p:nvPr/>
        </p:nvGrpSpPr>
        <p:grpSpPr>
          <a:xfrm>
            <a:off x="2788304" y="1690688"/>
            <a:ext cx="6608298" cy="2054427"/>
            <a:chOff x="2905863" y="3214101"/>
            <a:chExt cx="6608298" cy="205442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58955B-AE6F-8511-8110-AC8F74D3D192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506109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EA0342-0FEC-22DF-1B33-97EC34EF2FC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40772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5D2294-E4C1-92D4-5A3E-7D4F8470A4AA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73557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6F29F3-91BD-E89E-2583-79EFFEB4FE2E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07226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7F62D2-C3F7-A9FF-7BD1-EFB35F297A0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39124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8486C1-ECD7-07BF-295E-E851CAC04E5F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720860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880B784-6E05-A64E-1BDB-EEB7805EADC7}"/>
                    </a:ext>
                  </a:extLst>
                </p:cNvPr>
                <p:cNvSpPr txBox="1"/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880B784-6E05-A64E-1BDB-EEB7805EA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301FAB-7C2B-BAAC-E44E-4945CF0C4A38}"/>
                    </a:ext>
                  </a:extLst>
                </p:cNvPr>
                <p:cNvSpPr txBox="1"/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301FAB-7C2B-BAAC-E44E-4945CF0C4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E86E62-CFE2-31F7-0761-7A3A06AEBC41}"/>
                    </a:ext>
                  </a:extLst>
                </p:cNvPr>
                <p:cNvSpPr txBox="1"/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E86E62-CFE2-31F7-0761-7A3A06AEB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92ADD4-BD80-C6BC-00BB-CA99F7942F58}"/>
                    </a:ext>
                  </a:extLst>
                </p:cNvPr>
                <p:cNvSpPr txBox="1"/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92ADD4-BD80-C6BC-00BB-CA99F7942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C7641C-3DB4-53EE-1AC0-045381E22589}"/>
                    </a:ext>
                  </a:extLst>
                </p:cNvPr>
                <p:cNvSpPr txBox="1"/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C7641C-3DB4-53EE-1AC0-045381E22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CBBD723-D5FA-8334-E49A-E059AAFA7992}"/>
                    </a:ext>
                  </a:extLst>
                </p:cNvPr>
                <p:cNvSpPr txBox="1"/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CBBD723-D5FA-8334-E49A-E059AAFA7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DAFBFEF-C672-F6FD-9000-8A5C85826657}"/>
                </a:ext>
              </a:extLst>
            </p:cNvPr>
            <p:cNvSpPr txBox="1"/>
            <p:nvPr/>
          </p:nvSpPr>
          <p:spPr>
            <a:xfrm>
              <a:off x="8213302" y="3800657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3E4B4EB4-C5E6-EB41-0F60-22E49511011C}"/>
                </a:ext>
              </a:extLst>
            </p:cNvPr>
            <p:cNvSpPr/>
            <p:nvPr/>
          </p:nvSpPr>
          <p:spPr>
            <a:xfrm>
              <a:off x="8149509" y="3361279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513D01-430A-75C9-5F1A-04D02FF6DF6E}"/>
                </a:ext>
              </a:extLst>
            </p:cNvPr>
            <p:cNvSpPr txBox="1"/>
            <p:nvPr/>
          </p:nvSpPr>
          <p:spPr>
            <a:xfrm>
              <a:off x="3601176" y="3245361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DBF8B6C-7055-5C03-2194-C84CA725E39C}"/>
                </a:ext>
              </a:extLst>
            </p:cNvPr>
            <p:cNvGrpSpPr/>
            <p:nvPr/>
          </p:nvGrpSpPr>
          <p:grpSpPr>
            <a:xfrm>
              <a:off x="3599405" y="3594465"/>
              <a:ext cx="278216" cy="1674063"/>
              <a:chOff x="3599405" y="3594465"/>
              <a:chExt cx="278216" cy="1674063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67F33B6-59C3-4908-1AF8-670FA8075623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903CBA7-33F6-3576-DBF1-3D8454623A63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B3069A-7B0B-4964-5EF5-F06C0BA37E4B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ADBA85C-6D9D-3425-EB09-63E641DA8FE4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9F358C6-ACA4-4B54-746F-D5321523095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D36CD79-E400-395F-39B9-CAF0CB2D1D07}"/>
                    </a:ext>
                  </a:extLst>
                </p:cNvPr>
                <p:cNvSpPr/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D36CD79-E400-395F-39B9-CAF0CB2D1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BBD618-9607-CCE7-268E-E687798AFFFF}"/>
                </a:ext>
              </a:extLst>
            </p:cNvPr>
            <p:cNvSpPr txBox="1"/>
            <p:nvPr/>
          </p:nvSpPr>
          <p:spPr>
            <a:xfrm>
              <a:off x="5120981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D982D3D-B4F0-3F4B-35E2-DBD1BA88E849}"/>
                </a:ext>
              </a:extLst>
            </p:cNvPr>
            <p:cNvGrpSpPr/>
            <p:nvPr/>
          </p:nvGrpSpPr>
          <p:grpSpPr>
            <a:xfrm>
              <a:off x="5119210" y="3594463"/>
              <a:ext cx="278216" cy="1674063"/>
              <a:chOff x="3599405" y="3594465"/>
              <a:chExt cx="278216" cy="1674063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67284C-343C-008A-16B4-1BEDE6868270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DA0D4F8-40E5-4076-105C-93BBCB7C0FB0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30D2C29-79CD-B49D-BB3D-BA667AF896F6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9DADB5C-008B-12C1-F3D7-0EA460E32D05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A0164B6-9601-E16C-C9FA-B2F773AFEAFE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3ACB033-F335-DE79-AD7E-E784003CD4C3}"/>
                    </a:ext>
                  </a:extLst>
                </p:cNvPr>
                <p:cNvSpPr/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3ACB033-F335-DE79-AD7E-E784003CD4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8499BB-6B26-F2E3-A7E2-512F30AE15E3}"/>
                </a:ext>
              </a:extLst>
            </p:cNvPr>
            <p:cNvSpPr txBox="1"/>
            <p:nvPr/>
          </p:nvSpPr>
          <p:spPr>
            <a:xfrm>
              <a:off x="6578249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69DA991-CBAF-24D2-E325-D3903FBD83EA}"/>
                </a:ext>
              </a:extLst>
            </p:cNvPr>
            <p:cNvGrpSpPr/>
            <p:nvPr/>
          </p:nvGrpSpPr>
          <p:grpSpPr>
            <a:xfrm>
              <a:off x="6576478" y="3594463"/>
              <a:ext cx="278216" cy="1674063"/>
              <a:chOff x="3599405" y="3594465"/>
              <a:chExt cx="278216" cy="1674063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89DAD8-C719-030B-5E4B-FBC20A4FB3B9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8BEC6D-9224-734C-02BF-DE07D2C4BDA2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81F5E76-5A9D-A8B7-4933-562F24767EA8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371187A-6732-E581-83F7-D8A9DA5D47BD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9B83C4D-9DE6-E5D2-0E19-F3C2726F7F3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C36B2B8-4214-9BA8-6BC5-A14DF1861E63}"/>
                    </a:ext>
                  </a:extLst>
                </p:cNvPr>
                <p:cNvSpPr/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C36B2B8-4214-9BA8-6BC5-A14DF1861E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Three Diagonals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066164-335D-CF33-FD73-A7E51E7789B1}"/>
                  </a:ext>
                </a:extLst>
              </p:cNvPr>
              <p:cNvSpPr txBox="1"/>
              <p:nvPr/>
            </p:nvSpPr>
            <p:spPr>
              <a:xfrm>
                <a:off x="1994490" y="4075170"/>
                <a:ext cx="8288080" cy="16927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Observation</a:t>
                </a:r>
              </a:p>
              <a:p>
                <a:r>
                  <a:rPr lang="en-US" sz="2400" dirty="0"/>
                  <a:t>Every state is obtainable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any distribution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can be turned into a Fourier distribution by putting phases on and applying a Fourier transform. 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066164-335D-CF33-FD73-A7E51E778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490" y="4075170"/>
                <a:ext cx="8288080" cy="1692771"/>
              </a:xfrm>
              <a:prstGeom prst="rect">
                <a:avLst/>
              </a:prstGeom>
              <a:blipFill>
                <a:blip r:embed="rId12"/>
                <a:stretch>
                  <a:fillRect l="-1912" t="-5036" b="-7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2051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1D4F-9D0B-2507-DA81-A23C3E40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F250-47BD-825B-3845-7B93E5BFF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Diagonal unitary synthesis</a:t>
            </a:r>
          </a:p>
          <a:p>
            <a:pPr marL="457200" lvl="1" indent="0">
              <a:buNone/>
            </a:pPr>
            <a:r>
              <a:rPr lang="en-US" dirty="0"/>
              <a:t>Boolean oracle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[Nechiporuk’62; Schnorr’89; Maslov’16; Low,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Kliuchnikov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Schaeffer’20]</a:t>
            </a:r>
          </a:p>
          <a:p>
            <a:pPr marL="457200" lvl="1" indent="0">
              <a:buNone/>
            </a:pPr>
            <a:r>
              <a:rPr lang="en-US" dirty="0"/>
              <a:t>Single-qubit unitary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Kliuchnikov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Maslov, Mosca’13; Selinger’15; Ross, Selinger’16]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 preparation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/>
              <a:t>Get a constant approximation</a:t>
            </a:r>
          </a:p>
          <a:p>
            <a:pPr marL="457200" lvl="1" indent="0">
              <a:buNone/>
            </a:pPr>
            <a:r>
              <a:rPr lang="en-US" dirty="0"/>
              <a:t>Boost the approximation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[Rosenthal’24]</a:t>
            </a:r>
          </a:p>
          <a:p>
            <a:pPr marL="914400" lvl="2" indent="0">
              <a:buNone/>
            </a:pPr>
            <a:r>
              <a:rPr lang="en-US" dirty="0"/>
              <a:t>Linear combination of </a:t>
            </a:r>
            <a:r>
              <a:rPr lang="en-US" dirty="0" err="1"/>
              <a:t>unitaries</a:t>
            </a:r>
            <a:r>
              <a:rPr lang="en-US" dirty="0"/>
              <a:t> (LCU)</a:t>
            </a:r>
          </a:p>
          <a:p>
            <a:pPr marL="914400" lvl="2" indent="0">
              <a:buNone/>
            </a:pPr>
            <a:r>
              <a:rPr lang="en-US" dirty="0"/>
              <a:t>Exact amplitude amplification</a:t>
            </a:r>
          </a:p>
        </p:txBody>
      </p:sp>
    </p:spTree>
    <p:extLst>
      <p:ext uri="{BB962C8B-B14F-4D97-AF65-F5344CB8AC3E}">
        <p14:creationId xmlns:p14="http://schemas.microsoft.com/office/powerpoint/2010/main" val="16528214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0899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/>
              <p:nvPr/>
            </p:nvSpPr>
            <p:spPr>
              <a:xfrm>
                <a:off x="838200" y="2586394"/>
                <a:ext cx="10888390" cy="11374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</a:t>
                </a:r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-qubit </a:t>
                </a:r>
                <a:r>
                  <a:rPr lang="en-US" sz="2400" dirty="0">
                    <a:highlight>
                      <a:srgbClr val="FFFF00"/>
                    </a:highlight>
                  </a:rPr>
                  <a:t>Boolean</a:t>
                </a:r>
                <a:r>
                  <a:rPr lang="en-US" sz="2400" dirty="0"/>
                  <a:t> diagonal unitary has T-count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.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[Maslov’16; Low, Kliuchnikov, Schaeffer’20]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6394"/>
                <a:ext cx="10888390" cy="1137491"/>
              </a:xfrm>
              <a:prstGeom prst="rect">
                <a:avLst/>
              </a:prstGeom>
              <a:blipFill>
                <a:blip r:embed="rId3"/>
                <a:stretch>
                  <a:fillRect l="-1512" t="-7487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F6D5D85B-21EF-3286-AE1F-CB3FBEA6A53B}"/>
                  </a:ext>
                </a:extLst>
              </p:cNvPr>
              <p:cNvSpPr/>
              <p:nvPr/>
            </p:nvSpPr>
            <p:spPr>
              <a:xfrm>
                <a:off x="2684719" y="2520027"/>
                <a:ext cx="2636875" cy="568731"/>
              </a:xfrm>
              <a:prstGeom prst="wedgeRoundRectCallout">
                <a:avLst>
                  <a:gd name="adj1" fmla="val -45228"/>
                  <a:gd name="adj2" fmla="val 66239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Diagonal entries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F6D5D85B-21EF-3286-AE1F-CB3FBEA6A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719" y="2520027"/>
                <a:ext cx="2636875" cy="568731"/>
              </a:xfrm>
              <a:prstGeom prst="wedgeRoundRectCallout">
                <a:avLst>
                  <a:gd name="adj1" fmla="val -45228"/>
                  <a:gd name="adj2" fmla="val 66239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8913DA-E9C1-3695-F184-B24CF766FD22}"/>
              </a:ext>
            </a:extLst>
          </p:cNvPr>
          <p:cNvSpPr/>
          <p:nvPr/>
        </p:nvSpPr>
        <p:spPr>
          <a:xfrm>
            <a:off x="8474149" y="484654"/>
            <a:ext cx="1770321" cy="2808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108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/>
              <p:nvPr/>
            </p:nvSpPr>
            <p:spPr>
              <a:xfrm>
                <a:off x="838200" y="2586394"/>
                <a:ext cx="10888390" cy="11374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</a:t>
                </a:r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-qubit </a:t>
                </a:r>
                <a:r>
                  <a:rPr lang="en-US" sz="2400" dirty="0">
                    <a:highlight>
                      <a:srgbClr val="FFFF00"/>
                    </a:highlight>
                  </a:rPr>
                  <a:t>Boolean</a:t>
                </a:r>
                <a:r>
                  <a:rPr lang="en-US" sz="2400" dirty="0"/>
                  <a:t> diagonal unitary has T-count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.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[Maslov’16; Low, Kliuchnikov, Schaeffer’20]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6394"/>
                <a:ext cx="10888390" cy="1137491"/>
              </a:xfrm>
              <a:prstGeom prst="rect">
                <a:avLst/>
              </a:prstGeom>
              <a:blipFill>
                <a:blip r:embed="rId3"/>
                <a:stretch>
                  <a:fillRect l="-1512" t="-7487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8D4A9B-0C9D-9D25-D243-36F376326EE8}"/>
              </a:ext>
            </a:extLst>
          </p:cNvPr>
          <p:cNvCxnSpPr>
            <a:cxnSpLocks/>
          </p:cNvCxnSpPr>
          <p:nvPr/>
        </p:nvCxnSpPr>
        <p:spPr>
          <a:xfrm flipV="1">
            <a:off x="7325833" y="1461977"/>
            <a:ext cx="1685260" cy="167994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91E52C-C92A-4247-C451-5744D98BA6E7}"/>
              </a:ext>
            </a:extLst>
          </p:cNvPr>
          <p:cNvSpPr/>
          <p:nvPr/>
        </p:nvSpPr>
        <p:spPr>
          <a:xfrm>
            <a:off x="8637182" y="773597"/>
            <a:ext cx="1203252" cy="7840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969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/>
              <p:nvPr/>
            </p:nvSpPr>
            <p:spPr>
              <a:xfrm>
                <a:off x="838200" y="2586394"/>
                <a:ext cx="10888390" cy="24288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</a:t>
                </a:r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-qubit </a:t>
                </a:r>
                <a:r>
                  <a:rPr lang="en-US" sz="2400" dirty="0">
                    <a:highlight>
                      <a:srgbClr val="FFFF00"/>
                    </a:highlight>
                  </a:rPr>
                  <a:t>Boolean</a:t>
                </a:r>
                <a:r>
                  <a:rPr lang="en-US" sz="2400" dirty="0"/>
                  <a:t> diagonal unitary has T-count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.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[Maslov’16; Low, Kliuchnikov, Schaeffer’20]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Any Boolean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can be computed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 dirty="0"/>
                  <a:t> gates and sufficient amount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400" dirty="0"/>
                  <a:t> gates.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[Nechiporuk’62; Schnorr’89]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6394"/>
                <a:ext cx="10888390" cy="2428870"/>
              </a:xfrm>
              <a:prstGeom prst="rect">
                <a:avLst/>
              </a:prstGeom>
              <a:blipFill>
                <a:blip r:embed="rId3"/>
                <a:stretch>
                  <a:fillRect l="-1512" t="-350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04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926C-A236-3DC4-5981-683BFB51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General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CE93D-9243-085F-A5A1-8E1434688E4E}"/>
              </a:ext>
            </a:extLst>
          </p:cNvPr>
          <p:cNvSpPr txBox="1"/>
          <p:nvPr/>
        </p:nvSpPr>
        <p:spPr>
          <a:xfrm>
            <a:off x="1217829" y="1717164"/>
            <a:ext cx="975634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T-count in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Clifford+T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circuits</a:t>
            </a:r>
            <a:endParaRPr lang="en-US" sz="3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3806589-9656-EADF-6CF6-BDD77C03C142}"/>
              </a:ext>
            </a:extLst>
          </p:cNvPr>
          <p:cNvSpPr/>
          <p:nvPr/>
        </p:nvSpPr>
        <p:spPr>
          <a:xfrm>
            <a:off x="5816009" y="2642189"/>
            <a:ext cx="3067493" cy="646331"/>
          </a:xfrm>
          <a:prstGeom prst="wedgeRoundRectCallout">
            <a:avLst>
              <a:gd name="adj1" fmla="val -67071"/>
              <a:gd name="adj2" fmla="val -103651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Number of T gates</a:t>
            </a:r>
          </a:p>
        </p:txBody>
      </p:sp>
    </p:spTree>
    <p:extLst>
      <p:ext uri="{BB962C8B-B14F-4D97-AF65-F5344CB8AC3E}">
        <p14:creationId xmlns:p14="http://schemas.microsoft.com/office/powerpoint/2010/main" val="25377937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/>
              <p:nvPr/>
            </p:nvSpPr>
            <p:spPr>
              <a:xfrm>
                <a:off x="838200" y="2586394"/>
                <a:ext cx="10888390" cy="24288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</a:t>
                </a:r>
                <a:endPara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-qubit </a:t>
                </a:r>
                <a:r>
                  <a:rPr lang="en-US" sz="2400" dirty="0">
                    <a:highlight>
                      <a:srgbClr val="FFFF00"/>
                    </a:highlight>
                  </a:rPr>
                  <a:t>Boolean</a:t>
                </a:r>
                <a:r>
                  <a:rPr lang="en-US" sz="2400" dirty="0"/>
                  <a:t> diagonal unitary has T-count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.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[Maslov’16; Low, Kliuchnikov, Schaeffer’20]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Any Boolean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can be computed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 dirty="0"/>
                  <a:t> gates and sufficient amount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400" dirty="0"/>
                  <a:t> gates.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[Nechiporuk’62; Schnorr’89]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86394"/>
                <a:ext cx="10888390" cy="2428870"/>
              </a:xfrm>
              <a:prstGeom prst="rect">
                <a:avLst/>
              </a:prstGeom>
              <a:blipFill>
                <a:blip r:embed="rId3"/>
                <a:stretch>
                  <a:fillRect l="-1512" t="-350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90290606-D6D6-B029-6A62-91FD689D71D6}"/>
                  </a:ext>
                </a:extLst>
              </p:cNvPr>
              <p:cNvSpPr/>
              <p:nvPr/>
            </p:nvSpPr>
            <p:spPr>
              <a:xfrm>
                <a:off x="8917171" y="4704977"/>
                <a:ext cx="2436629" cy="437707"/>
              </a:xfrm>
              <a:prstGeom prst="wedgeRoundRectCallout">
                <a:avLst>
                  <a:gd name="adj1" fmla="val -13575"/>
                  <a:gd name="adj2" fmla="val -98705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Toffoli gates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 gates</a:t>
                </a: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90290606-D6D6-B029-6A62-91FD689D7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171" y="4704977"/>
                <a:ext cx="2436629" cy="437707"/>
              </a:xfrm>
              <a:prstGeom prst="wedgeRoundRectCallout">
                <a:avLst>
                  <a:gd name="adj1" fmla="val -13575"/>
                  <a:gd name="adj2" fmla="val -98705"/>
                  <a:gd name="adj3" fmla="val 16667"/>
                </a:avLst>
              </a:prstGeom>
              <a:blipFill>
                <a:blip r:embed="rId4"/>
                <a:stretch>
                  <a:fillRect b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06ACE844-1008-7FB8-0804-BE73CC721C54}"/>
                  </a:ext>
                </a:extLst>
              </p:cNvPr>
              <p:cNvSpPr/>
              <p:nvPr/>
            </p:nvSpPr>
            <p:spPr>
              <a:xfrm>
                <a:off x="2845981" y="5081631"/>
                <a:ext cx="2725480" cy="437707"/>
              </a:xfrm>
              <a:prstGeom prst="wedgeRoundRectCallout">
                <a:avLst>
                  <a:gd name="adj1" fmla="val -13575"/>
                  <a:gd name="adj2" fmla="val -98705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CNOT gates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Clifford</a:t>
                </a:r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06ACE844-1008-7FB8-0804-BE73CC721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981" y="5081631"/>
                <a:ext cx="2725480" cy="437707"/>
              </a:xfrm>
              <a:prstGeom prst="wedgeRoundRectCallout">
                <a:avLst>
                  <a:gd name="adj1" fmla="val -13575"/>
                  <a:gd name="adj2" fmla="val -98705"/>
                  <a:gd name="adj3" fmla="val 16667"/>
                </a:avLst>
              </a:prstGeom>
              <a:blipFill>
                <a:blip r:embed="rId5"/>
                <a:stretch>
                  <a:fillRect b="-103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911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/>
              <p:nvPr/>
            </p:nvSpPr>
            <p:spPr>
              <a:xfrm>
                <a:off x="838200" y="2500631"/>
                <a:ext cx="10888390" cy="11374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Kliuchnikov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Maslov, Mosca’13; Selinger’15; Ross, Selinger’16]</a:t>
                </a:r>
                <a:endParaRPr lang="en-US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400" dirty="0">
                    <a:highlight>
                      <a:srgbClr val="FFFF00"/>
                    </a:highlight>
                  </a:rPr>
                  <a:t>Single-qubit</a:t>
                </a:r>
                <a:r>
                  <a:rPr lang="en-US" sz="2400" dirty="0"/>
                  <a:t> diagonal unitary has T-count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, even without ancilla.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00631"/>
                <a:ext cx="10888390" cy="1137491"/>
              </a:xfrm>
              <a:prstGeom prst="rect">
                <a:avLst/>
              </a:prstGeom>
              <a:blipFill>
                <a:blip r:embed="rId3"/>
                <a:stretch>
                  <a:fillRect l="-1512" t="-7487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76F91F-6A32-19D8-864A-6359E8C99F1C}"/>
              </a:ext>
            </a:extLst>
          </p:cNvPr>
          <p:cNvSpPr/>
          <p:nvPr/>
        </p:nvSpPr>
        <p:spPr>
          <a:xfrm>
            <a:off x="7576010" y="484654"/>
            <a:ext cx="908455" cy="2808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289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/>
              <p:nvPr/>
            </p:nvSpPr>
            <p:spPr>
              <a:xfrm>
                <a:off x="838200" y="2500631"/>
                <a:ext cx="10888390" cy="11374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Kliuchnikov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Maslov, Mosca’13; Selinger’15; Ross, Selinger’16]</a:t>
                </a:r>
                <a:endParaRPr lang="en-US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400" dirty="0">
                    <a:highlight>
                      <a:srgbClr val="FFFF00"/>
                    </a:highlight>
                  </a:rPr>
                  <a:t>Single-qubit</a:t>
                </a:r>
                <a:r>
                  <a:rPr lang="en-US" sz="2400" dirty="0"/>
                  <a:t> diagonal unitary has T-count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, even without ancilla.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00631"/>
                <a:ext cx="10888390" cy="1137491"/>
              </a:xfrm>
              <a:prstGeom prst="rect">
                <a:avLst/>
              </a:prstGeom>
              <a:blipFill>
                <a:blip r:embed="rId3"/>
                <a:stretch>
                  <a:fillRect l="-1512" t="-7487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215ED4-0109-73D4-1A62-782011B42570}"/>
              </a:ext>
            </a:extLst>
          </p:cNvPr>
          <p:cNvCxnSpPr>
            <a:cxnSpLocks/>
          </p:cNvCxnSpPr>
          <p:nvPr/>
        </p:nvCxnSpPr>
        <p:spPr>
          <a:xfrm flipV="1">
            <a:off x="7576010" y="1467293"/>
            <a:ext cx="2615297" cy="167994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25861E-5689-4B4E-82E2-C1EA2C404196}"/>
              </a:ext>
            </a:extLst>
          </p:cNvPr>
          <p:cNvSpPr/>
          <p:nvPr/>
        </p:nvSpPr>
        <p:spPr>
          <a:xfrm>
            <a:off x="9901781" y="773596"/>
            <a:ext cx="821837" cy="7840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11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/>
              <p:nvPr/>
            </p:nvSpPr>
            <p:spPr>
              <a:xfrm>
                <a:off x="838200" y="2500631"/>
                <a:ext cx="10888390" cy="27982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Kliuchnikov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Maslov, Mosca’13; Selinger’15; Ross, Selinger’16]</a:t>
                </a:r>
                <a:endParaRPr lang="en-US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400" dirty="0">
                    <a:highlight>
                      <a:srgbClr val="FFFF00"/>
                    </a:highlight>
                  </a:rPr>
                  <a:t>Single-qubit</a:t>
                </a:r>
                <a:r>
                  <a:rPr lang="en-US" sz="2400" dirty="0"/>
                  <a:t> diagonal unitary has T-count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, even without ancilla.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Equivalently, every single-qubit diagonal unitary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can be approximated by a product of Hadamard and T gates of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𝐻𝑇𝑇𝐻𝑇𝐻𝑇𝑇𝑇𝐻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A57C9-B573-9C25-8F7C-8EADCBA8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00631"/>
                <a:ext cx="10888390" cy="2798202"/>
              </a:xfrm>
              <a:prstGeom prst="rect">
                <a:avLst/>
              </a:prstGeom>
              <a:blipFill>
                <a:blip r:embed="rId3"/>
                <a:stretch>
                  <a:fillRect l="-1512" t="-3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4856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E64B5-8905-F174-A4D7-8597807D03DD}"/>
              </a:ext>
            </a:extLst>
          </p:cNvPr>
          <p:cNvGrpSpPr/>
          <p:nvPr/>
        </p:nvGrpSpPr>
        <p:grpSpPr>
          <a:xfrm>
            <a:off x="838200" y="1951672"/>
            <a:ext cx="3487480" cy="2954656"/>
            <a:chOff x="1275907" y="2243470"/>
            <a:chExt cx="3487480" cy="29546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A90AF4-7B6A-DC8C-ECC6-AADED8617674}"/>
                </a:ext>
              </a:extLst>
            </p:cNvPr>
            <p:cNvSpPr/>
            <p:nvPr/>
          </p:nvSpPr>
          <p:spPr>
            <a:xfrm>
              <a:off x="1275907" y="2243470"/>
              <a:ext cx="3487480" cy="29546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C9BB86-3590-836C-5D17-3B71559C137A}"/>
                    </a:ext>
                  </a:extLst>
                </p:cNvPr>
                <p:cNvSpPr txBox="1"/>
                <p:nvPr/>
              </p:nvSpPr>
              <p:spPr>
                <a:xfrm>
                  <a:off x="1275907" y="2243470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C9BB86-3590-836C-5D17-3B71559C1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907" y="2243470"/>
                  <a:ext cx="43593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ED1230-EC7F-CE51-5DAD-E3A03E4C5D2B}"/>
                    </a:ext>
                  </a:extLst>
                </p:cNvPr>
                <p:cNvSpPr txBox="1"/>
                <p:nvPr/>
              </p:nvSpPr>
              <p:spPr>
                <a:xfrm>
                  <a:off x="1711842" y="2612802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ED1230-EC7F-CE51-5DAD-E3A03E4C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1842" y="2612802"/>
                  <a:ext cx="4359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D9C774-7055-5859-4238-F38EE78B979C}"/>
                    </a:ext>
                  </a:extLst>
                </p:cNvPr>
                <p:cNvSpPr txBox="1"/>
                <p:nvPr/>
              </p:nvSpPr>
              <p:spPr>
                <a:xfrm>
                  <a:off x="2147777" y="2982134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D9C774-7055-5859-4238-F38EE78B9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77" y="2982134"/>
                  <a:ext cx="43593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5E2058-5E4C-96E2-414E-EE665E771BC5}"/>
                    </a:ext>
                  </a:extLst>
                </p:cNvPr>
                <p:cNvSpPr txBox="1"/>
                <p:nvPr/>
              </p:nvSpPr>
              <p:spPr>
                <a:xfrm>
                  <a:off x="2583712" y="3351466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5E2058-5E4C-96E2-414E-EE665E771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712" y="3351466"/>
                  <a:ext cx="43593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1A8D70-303B-9792-52ED-32ABC10F56EE}"/>
                    </a:ext>
                  </a:extLst>
                </p:cNvPr>
                <p:cNvSpPr txBox="1"/>
                <p:nvPr/>
              </p:nvSpPr>
              <p:spPr>
                <a:xfrm>
                  <a:off x="3019647" y="3720798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1A8D70-303B-9792-52ED-32ABC10F5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647" y="3720798"/>
                  <a:ext cx="43593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04677-965B-B682-023B-3A9D5ACC212F}"/>
                    </a:ext>
                  </a:extLst>
                </p:cNvPr>
                <p:cNvSpPr txBox="1"/>
                <p:nvPr/>
              </p:nvSpPr>
              <p:spPr>
                <a:xfrm>
                  <a:off x="3455582" y="4090130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04677-965B-B682-023B-3A9D5ACC2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582" y="4090130"/>
                  <a:ext cx="4359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B875ED-0E86-C486-0793-37238E344830}"/>
                    </a:ext>
                  </a:extLst>
                </p:cNvPr>
                <p:cNvSpPr txBox="1"/>
                <p:nvPr/>
              </p:nvSpPr>
              <p:spPr>
                <a:xfrm>
                  <a:off x="3891517" y="4459462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B875ED-0E86-C486-0793-37238E344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17" y="4459462"/>
                  <a:ext cx="43593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09A14C-B295-0D5D-08ED-B337DE945F32}"/>
                    </a:ext>
                  </a:extLst>
                </p:cNvPr>
                <p:cNvSpPr txBox="1"/>
                <p:nvPr/>
              </p:nvSpPr>
              <p:spPr>
                <a:xfrm>
                  <a:off x="4327452" y="4828794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09A14C-B295-0D5D-08ED-B337DE945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452" y="4828794"/>
                  <a:ext cx="43593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073327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E64B5-8905-F174-A4D7-8597807D03DD}"/>
              </a:ext>
            </a:extLst>
          </p:cNvPr>
          <p:cNvGrpSpPr/>
          <p:nvPr/>
        </p:nvGrpSpPr>
        <p:grpSpPr>
          <a:xfrm>
            <a:off x="838200" y="1951672"/>
            <a:ext cx="3487480" cy="2954656"/>
            <a:chOff x="1275907" y="2243470"/>
            <a:chExt cx="3487480" cy="29546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A90AF4-7B6A-DC8C-ECC6-AADED8617674}"/>
                </a:ext>
              </a:extLst>
            </p:cNvPr>
            <p:cNvSpPr/>
            <p:nvPr/>
          </p:nvSpPr>
          <p:spPr>
            <a:xfrm>
              <a:off x="1275907" y="2243470"/>
              <a:ext cx="3487480" cy="29546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C9BB86-3590-836C-5D17-3B71559C137A}"/>
                    </a:ext>
                  </a:extLst>
                </p:cNvPr>
                <p:cNvSpPr txBox="1"/>
                <p:nvPr/>
              </p:nvSpPr>
              <p:spPr>
                <a:xfrm>
                  <a:off x="1275907" y="2243470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C9BB86-3590-836C-5D17-3B71559C1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907" y="2243470"/>
                  <a:ext cx="43593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ED1230-EC7F-CE51-5DAD-E3A03E4C5D2B}"/>
                    </a:ext>
                  </a:extLst>
                </p:cNvPr>
                <p:cNvSpPr txBox="1"/>
                <p:nvPr/>
              </p:nvSpPr>
              <p:spPr>
                <a:xfrm>
                  <a:off x="1711842" y="2612802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ED1230-EC7F-CE51-5DAD-E3A03E4C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1842" y="2612802"/>
                  <a:ext cx="4359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D9C774-7055-5859-4238-F38EE78B979C}"/>
                    </a:ext>
                  </a:extLst>
                </p:cNvPr>
                <p:cNvSpPr txBox="1"/>
                <p:nvPr/>
              </p:nvSpPr>
              <p:spPr>
                <a:xfrm>
                  <a:off x="2147777" y="2982134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D9C774-7055-5859-4238-F38EE78B9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77" y="2982134"/>
                  <a:ext cx="43593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5E2058-5E4C-96E2-414E-EE665E771BC5}"/>
                    </a:ext>
                  </a:extLst>
                </p:cNvPr>
                <p:cNvSpPr txBox="1"/>
                <p:nvPr/>
              </p:nvSpPr>
              <p:spPr>
                <a:xfrm>
                  <a:off x="2583712" y="3351466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5E2058-5E4C-96E2-414E-EE665E771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712" y="3351466"/>
                  <a:ext cx="43593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1A8D70-303B-9792-52ED-32ABC10F56EE}"/>
                    </a:ext>
                  </a:extLst>
                </p:cNvPr>
                <p:cNvSpPr txBox="1"/>
                <p:nvPr/>
              </p:nvSpPr>
              <p:spPr>
                <a:xfrm>
                  <a:off x="3019647" y="3720798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1A8D70-303B-9792-52ED-32ABC10F5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647" y="3720798"/>
                  <a:ext cx="43593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04677-965B-B682-023B-3A9D5ACC212F}"/>
                    </a:ext>
                  </a:extLst>
                </p:cNvPr>
                <p:cNvSpPr txBox="1"/>
                <p:nvPr/>
              </p:nvSpPr>
              <p:spPr>
                <a:xfrm>
                  <a:off x="3455582" y="4090130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04677-965B-B682-023B-3A9D5ACC2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582" y="4090130"/>
                  <a:ext cx="4359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B875ED-0E86-C486-0793-37238E344830}"/>
                    </a:ext>
                  </a:extLst>
                </p:cNvPr>
                <p:cNvSpPr txBox="1"/>
                <p:nvPr/>
              </p:nvSpPr>
              <p:spPr>
                <a:xfrm>
                  <a:off x="3891517" y="4459462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B875ED-0E86-C486-0793-37238E344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17" y="4459462"/>
                  <a:ext cx="43593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09A14C-B295-0D5D-08ED-B337DE945F32}"/>
                    </a:ext>
                  </a:extLst>
                </p:cNvPr>
                <p:cNvSpPr txBox="1"/>
                <p:nvPr/>
              </p:nvSpPr>
              <p:spPr>
                <a:xfrm>
                  <a:off x="4327452" y="4828794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09A14C-B295-0D5D-08ED-B337DE945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452" y="4828794"/>
                  <a:ext cx="43593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244A20B-08F7-83A3-AA25-259E3AE28A5C}"/>
              </a:ext>
            </a:extLst>
          </p:cNvPr>
          <p:cNvSpPr/>
          <p:nvPr/>
        </p:nvSpPr>
        <p:spPr>
          <a:xfrm>
            <a:off x="838200" y="1951672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893B8-9EE1-8A6F-BEEB-26D88A603779}"/>
              </a:ext>
            </a:extLst>
          </p:cNvPr>
          <p:cNvSpPr/>
          <p:nvPr/>
        </p:nvSpPr>
        <p:spPr>
          <a:xfrm>
            <a:off x="1710070" y="2690336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8EC4D4-5627-7E84-615A-256DEB9B307C}"/>
              </a:ext>
            </a:extLst>
          </p:cNvPr>
          <p:cNvSpPr/>
          <p:nvPr/>
        </p:nvSpPr>
        <p:spPr>
          <a:xfrm>
            <a:off x="2581940" y="3429000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60657-D4BD-7B92-E7ED-55BBA575126C}"/>
              </a:ext>
            </a:extLst>
          </p:cNvPr>
          <p:cNvSpPr/>
          <p:nvPr/>
        </p:nvSpPr>
        <p:spPr>
          <a:xfrm>
            <a:off x="3453810" y="4167664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CEC334-D2F0-1AF5-BAB4-304B2863335C}"/>
              </a:ext>
            </a:extLst>
          </p:cNvPr>
          <p:cNvGrpSpPr/>
          <p:nvPr/>
        </p:nvGrpSpPr>
        <p:grpSpPr>
          <a:xfrm>
            <a:off x="5340699" y="2528372"/>
            <a:ext cx="1206100" cy="1676991"/>
            <a:chOff x="6370921" y="2144300"/>
            <a:chExt cx="1206100" cy="167699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CBA094-F036-A8B4-1059-C6A1FD7BF26A}"/>
                </a:ext>
              </a:extLst>
            </p:cNvPr>
            <p:cNvCxnSpPr>
              <a:cxnSpLocks/>
            </p:cNvCxnSpPr>
            <p:nvPr/>
          </p:nvCxnSpPr>
          <p:spPr>
            <a:xfrm>
              <a:off x="6433615" y="2611489"/>
              <a:ext cx="10942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BAD810-3D5E-5E48-AA9F-FE6EC604F51C}"/>
                </a:ext>
              </a:extLst>
            </p:cNvPr>
            <p:cNvCxnSpPr>
              <a:cxnSpLocks/>
            </p:cNvCxnSpPr>
            <p:nvPr/>
          </p:nvCxnSpPr>
          <p:spPr>
            <a:xfrm>
              <a:off x="6424752" y="2971225"/>
              <a:ext cx="10942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4B0066-3E05-D8C8-4B7C-48504CEE8A6B}"/>
                    </a:ext>
                  </a:extLst>
                </p:cNvPr>
                <p:cNvSpPr txBox="1"/>
                <p:nvPr/>
              </p:nvSpPr>
              <p:spPr>
                <a:xfrm rot="10800000">
                  <a:off x="6370921" y="2144300"/>
                  <a:ext cx="12018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4B0066-3E05-D8C8-4B7C-48504CEE8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6370921" y="2144300"/>
                  <a:ext cx="1201886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0D38B2-DFF3-1E15-2B31-74CD63576E2C}"/>
                </a:ext>
              </a:extLst>
            </p:cNvPr>
            <p:cNvCxnSpPr>
              <a:cxnSpLocks/>
            </p:cNvCxnSpPr>
            <p:nvPr/>
          </p:nvCxnSpPr>
          <p:spPr>
            <a:xfrm>
              <a:off x="6433615" y="3639303"/>
              <a:ext cx="10942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A38000-42E9-A5E8-97D7-A4F5E9AF0C4F}"/>
                </a:ext>
              </a:extLst>
            </p:cNvPr>
            <p:cNvGrpSpPr/>
            <p:nvPr/>
          </p:nvGrpSpPr>
          <p:grpSpPr>
            <a:xfrm>
              <a:off x="6375135" y="2497668"/>
              <a:ext cx="1201886" cy="1323623"/>
              <a:chOff x="6375135" y="2471088"/>
              <a:chExt cx="1201886" cy="1323623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D045D9B-B5EF-5C85-154B-0B328165A85C}"/>
                  </a:ext>
                </a:extLst>
              </p:cNvPr>
              <p:cNvCxnSpPr>
                <a:cxnSpLocks/>
                <a:endCxn id="40" idx="0"/>
              </p:cNvCxnSpPr>
              <p:nvPr/>
            </p:nvCxnSpPr>
            <p:spPr>
              <a:xfrm>
                <a:off x="6967215" y="2576907"/>
                <a:ext cx="8863" cy="90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4643B5-7FD1-3D00-B967-CEADF400DB72}"/>
                  </a:ext>
                </a:extLst>
              </p:cNvPr>
              <p:cNvSpPr txBox="1"/>
              <p:nvPr/>
            </p:nvSpPr>
            <p:spPr>
              <a:xfrm>
                <a:off x="6799085" y="3425379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641D17D-ACA4-7299-3D15-3D9F0C6B5150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6375135" y="2471088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641D17D-ACA4-7299-3D15-3D9F0C6B5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6375135" y="2471088"/>
                    <a:ext cx="1201886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2D2A72-64FF-99AF-E92D-2B9C7BFD2394}"/>
                  </a:ext>
                </a:extLst>
              </p:cNvPr>
              <p:cNvSpPr txBox="1"/>
              <p:nvPr/>
            </p:nvSpPr>
            <p:spPr>
              <a:xfrm>
                <a:off x="3881334" y="3273624"/>
                <a:ext cx="1924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2D2A72-64FF-99AF-E92D-2B9C7BFD2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334" y="3273624"/>
                <a:ext cx="192449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0659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E64B5-8905-F174-A4D7-8597807D03DD}"/>
              </a:ext>
            </a:extLst>
          </p:cNvPr>
          <p:cNvGrpSpPr/>
          <p:nvPr/>
        </p:nvGrpSpPr>
        <p:grpSpPr>
          <a:xfrm>
            <a:off x="838200" y="1951672"/>
            <a:ext cx="3487480" cy="2954656"/>
            <a:chOff x="1275907" y="2243470"/>
            <a:chExt cx="3487480" cy="29546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A90AF4-7B6A-DC8C-ECC6-AADED8617674}"/>
                </a:ext>
              </a:extLst>
            </p:cNvPr>
            <p:cNvSpPr/>
            <p:nvPr/>
          </p:nvSpPr>
          <p:spPr>
            <a:xfrm>
              <a:off x="1275907" y="2243470"/>
              <a:ext cx="3487480" cy="29546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C9BB86-3590-836C-5D17-3B71559C137A}"/>
                    </a:ext>
                  </a:extLst>
                </p:cNvPr>
                <p:cNvSpPr txBox="1"/>
                <p:nvPr/>
              </p:nvSpPr>
              <p:spPr>
                <a:xfrm>
                  <a:off x="1275907" y="2243470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C9BB86-3590-836C-5D17-3B71559C1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907" y="2243470"/>
                  <a:ext cx="43593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ED1230-EC7F-CE51-5DAD-E3A03E4C5D2B}"/>
                    </a:ext>
                  </a:extLst>
                </p:cNvPr>
                <p:cNvSpPr txBox="1"/>
                <p:nvPr/>
              </p:nvSpPr>
              <p:spPr>
                <a:xfrm>
                  <a:off x="1711842" y="2612802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ED1230-EC7F-CE51-5DAD-E3A03E4C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1842" y="2612802"/>
                  <a:ext cx="4359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D9C774-7055-5859-4238-F38EE78B979C}"/>
                    </a:ext>
                  </a:extLst>
                </p:cNvPr>
                <p:cNvSpPr txBox="1"/>
                <p:nvPr/>
              </p:nvSpPr>
              <p:spPr>
                <a:xfrm>
                  <a:off x="2147777" y="2982134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D9C774-7055-5859-4238-F38EE78B9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77" y="2982134"/>
                  <a:ext cx="43593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5E2058-5E4C-96E2-414E-EE665E771BC5}"/>
                    </a:ext>
                  </a:extLst>
                </p:cNvPr>
                <p:cNvSpPr txBox="1"/>
                <p:nvPr/>
              </p:nvSpPr>
              <p:spPr>
                <a:xfrm>
                  <a:off x="2583712" y="3351466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5E2058-5E4C-96E2-414E-EE665E771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712" y="3351466"/>
                  <a:ext cx="43593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1A8D70-303B-9792-52ED-32ABC10F56EE}"/>
                    </a:ext>
                  </a:extLst>
                </p:cNvPr>
                <p:cNvSpPr txBox="1"/>
                <p:nvPr/>
              </p:nvSpPr>
              <p:spPr>
                <a:xfrm>
                  <a:off x="3019647" y="3720798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1A8D70-303B-9792-52ED-32ABC10F5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647" y="3720798"/>
                  <a:ext cx="43593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04677-965B-B682-023B-3A9D5ACC212F}"/>
                    </a:ext>
                  </a:extLst>
                </p:cNvPr>
                <p:cNvSpPr txBox="1"/>
                <p:nvPr/>
              </p:nvSpPr>
              <p:spPr>
                <a:xfrm>
                  <a:off x="3455582" y="4090130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04677-965B-B682-023B-3A9D5ACC2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582" y="4090130"/>
                  <a:ext cx="4359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B875ED-0E86-C486-0793-37238E344830}"/>
                    </a:ext>
                  </a:extLst>
                </p:cNvPr>
                <p:cNvSpPr txBox="1"/>
                <p:nvPr/>
              </p:nvSpPr>
              <p:spPr>
                <a:xfrm>
                  <a:off x="3891517" y="4459462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B875ED-0E86-C486-0793-37238E344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17" y="4459462"/>
                  <a:ext cx="43593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09A14C-B295-0D5D-08ED-B337DE945F32}"/>
                    </a:ext>
                  </a:extLst>
                </p:cNvPr>
                <p:cNvSpPr txBox="1"/>
                <p:nvPr/>
              </p:nvSpPr>
              <p:spPr>
                <a:xfrm>
                  <a:off x="4327452" y="4828794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09A14C-B295-0D5D-08ED-B337DE945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452" y="4828794"/>
                  <a:ext cx="43593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244A20B-08F7-83A3-AA25-259E3AE28A5C}"/>
              </a:ext>
            </a:extLst>
          </p:cNvPr>
          <p:cNvSpPr/>
          <p:nvPr/>
        </p:nvSpPr>
        <p:spPr>
          <a:xfrm>
            <a:off x="838200" y="1951672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893B8-9EE1-8A6F-BEEB-26D88A603779}"/>
              </a:ext>
            </a:extLst>
          </p:cNvPr>
          <p:cNvSpPr/>
          <p:nvPr/>
        </p:nvSpPr>
        <p:spPr>
          <a:xfrm>
            <a:off x="1710070" y="2690336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8EC4D4-5627-7E84-615A-256DEB9B307C}"/>
              </a:ext>
            </a:extLst>
          </p:cNvPr>
          <p:cNvSpPr/>
          <p:nvPr/>
        </p:nvSpPr>
        <p:spPr>
          <a:xfrm>
            <a:off x="2581940" y="3429000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60657-D4BD-7B92-E7ED-55BBA575126C}"/>
              </a:ext>
            </a:extLst>
          </p:cNvPr>
          <p:cNvSpPr/>
          <p:nvPr/>
        </p:nvSpPr>
        <p:spPr>
          <a:xfrm>
            <a:off x="3453810" y="4167664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CEC334-D2F0-1AF5-BAB4-304B2863335C}"/>
              </a:ext>
            </a:extLst>
          </p:cNvPr>
          <p:cNvGrpSpPr/>
          <p:nvPr/>
        </p:nvGrpSpPr>
        <p:grpSpPr>
          <a:xfrm>
            <a:off x="5340699" y="2528372"/>
            <a:ext cx="1206100" cy="1676991"/>
            <a:chOff x="6370921" y="2144300"/>
            <a:chExt cx="1206100" cy="167699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CBA094-F036-A8B4-1059-C6A1FD7BF26A}"/>
                </a:ext>
              </a:extLst>
            </p:cNvPr>
            <p:cNvCxnSpPr>
              <a:cxnSpLocks/>
            </p:cNvCxnSpPr>
            <p:nvPr/>
          </p:nvCxnSpPr>
          <p:spPr>
            <a:xfrm>
              <a:off x="6433615" y="2611489"/>
              <a:ext cx="10942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BAD810-3D5E-5E48-AA9F-FE6EC604F51C}"/>
                </a:ext>
              </a:extLst>
            </p:cNvPr>
            <p:cNvCxnSpPr>
              <a:cxnSpLocks/>
            </p:cNvCxnSpPr>
            <p:nvPr/>
          </p:nvCxnSpPr>
          <p:spPr>
            <a:xfrm>
              <a:off x="6424752" y="2971225"/>
              <a:ext cx="10942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4B0066-3E05-D8C8-4B7C-48504CEE8A6B}"/>
                    </a:ext>
                  </a:extLst>
                </p:cNvPr>
                <p:cNvSpPr txBox="1"/>
                <p:nvPr/>
              </p:nvSpPr>
              <p:spPr>
                <a:xfrm rot="10800000">
                  <a:off x="6370921" y="2144300"/>
                  <a:ext cx="12018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4B0066-3E05-D8C8-4B7C-48504CEE8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6370921" y="2144300"/>
                  <a:ext cx="1201886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0D38B2-DFF3-1E15-2B31-74CD63576E2C}"/>
                </a:ext>
              </a:extLst>
            </p:cNvPr>
            <p:cNvCxnSpPr>
              <a:cxnSpLocks/>
            </p:cNvCxnSpPr>
            <p:nvPr/>
          </p:nvCxnSpPr>
          <p:spPr>
            <a:xfrm>
              <a:off x="6433615" y="3639303"/>
              <a:ext cx="10942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A38000-42E9-A5E8-97D7-A4F5E9AF0C4F}"/>
                </a:ext>
              </a:extLst>
            </p:cNvPr>
            <p:cNvGrpSpPr/>
            <p:nvPr/>
          </p:nvGrpSpPr>
          <p:grpSpPr>
            <a:xfrm>
              <a:off x="6375135" y="2497668"/>
              <a:ext cx="1201886" cy="1323623"/>
              <a:chOff x="6375135" y="2471088"/>
              <a:chExt cx="1201886" cy="1323623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D045D9B-B5EF-5C85-154B-0B328165A85C}"/>
                  </a:ext>
                </a:extLst>
              </p:cNvPr>
              <p:cNvCxnSpPr>
                <a:cxnSpLocks/>
                <a:endCxn id="40" idx="0"/>
              </p:cNvCxnSpPr>
              <p:nvPr/>
            </p:nvCxnSpPr>
            <p:spPr>
              <a:xfrm>
                <a:off x="6967215" y="2576907"/>
                <a:ext cx="8863" cy="90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4643B5-7FD1-3D00-B967-CEADF400DB72}"/>
                  </a:ext>
                </a:extLst>
              </p:cNvPr>
              <p:cNvSpPr txBox="1"/>
              <p:nvPr/>
            </p:nvSpPr>
            <p:spPr>
              <a:xfrm>
                <a:off x="6799085" y="3425379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641D17D-ACA4-7299-3D15-3D9F0C6B5150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6375135" y="2471088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641D17D-ACA4-7299-3D15-3D9F0C6B5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6375135" y="2471088"/>
                    <a:ext cx="1201886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286B0-0263-0DCD-9FCF-45459DF28F5B}"/>
                  </a:ext>
                </a:extLst>
              </p:cNvPr>
              <p:cNvSpPr txBox="1"/>
              <p:nvPr/>
            </p:nvSpPr>
            <p:spPr>
              <a:xfrm>
                <a:off x="5106736" y="5331583"/>
                <a:ext cx="6120809" cy="86074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Single-qubit diagonal unitary can be approximated by product of Hadamard and T gates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286B0-0263-0DCD-9FCF-45459DF28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736" y="5331583"/>
                <a:ext cx="6120809" cy="860748"/>
              </a:xfrm>
              <a:prstGeom prst="rect">
                <a:avLst/>
              </a:prstGeom>
              <a:blipFill>
                <a:blip r:embed="rId13"/>
                <a:stretch>
                  <a:fillRect l="-1096" t="-4255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2D2A72-64FF-99AF-E92D-2B9C7BFD2394}"/>
                  </a:ext>
                </a:extLst>
              </p:cNvPr>
              <p:cNvSpPr txBox="1"/>
              <p:nvPr/>
            </p:nvSpPr>
            <p:spPr>
              <a:xfrm>
                <a:off x="3881334" y="3273624"/>
                <a:ext cx="1924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2D2A72-64FF-99AF-E92D-2B9C7BFD2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334" y="3273624"/>
                <a:ext cx="192449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6719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E64B5-8905-F174-A4D7-8597807D03DD}"/>
              </a:ext>
            </a:extLst>
          </p:cNvPr>
          <p:cNvGrpSpPr/>
          <p:nvPr/>
        </p:nvGrpSpPr>
        <p:grpSpPr>
          <a:xfrm>
            <a:off x="838200" y="1951672"/>
            <a:ext cx="3487480" cy="2954656"/>
            <a:chOff x="1275907" y="2243470"/>
            <a:chExt cx="3487480" cy="29546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A90AF4-7B6A-DC8C-ECC6-AADED8617674}"/>
                </a:ext>
              </a:extLst>
            </p:cNvPr>
            <p:cNvSpPr/>
            <p:nvPr/>
          </p:nvSpPr>
          <p:spPr>
            <a:xfrm>
              <a:off x="1275907" y="2243470"/>
              <a:ext cx="3487480" cy="29546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C9BB86-3590-836C-5D17-3B71559C137A}"/>
                    </a:ext>
                  </a:extLst>
                </p:cNvPr>
                <p:cNvSpPr txBox="1"/>
                <p:nvPr/>
              </p:nvSpPr>
              <p:spPr>
                <a:xfrm>
                  <a:off x="1275907" y="2243470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C9BB86-3590-836C-5D17-3B71559C1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907" y="2243470"/>
                  <a:ext cx="43593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ED1230-EC7F-CE51-5DAD-E3A03E4C5D2B}"/>
                    </a:ext>
                  </a:extLst>
                </p:cNvPr>
                <p:cNvSpPr txBox="1"/>
                <p:nvPr/>
              </p:nvSpPr>
              <p:spPr>
                <a:xfrm>
                  <a:off x="1711842" y="2612802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ED1230-EC7F-CE51-5DAD-E3A03E4C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1842" y="2612802"/>
                  <a:ext cx="4359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D9C774-7055-5859-4238-F38EE78B979C}"/>
                    </a:ext>
                  </a:extLst>
                </p:cNvPr>
                <p:cNvSpPr txBox="1"/>
                <p:nvPr/>
              </p:nvSpPr>
              <p:spPr>
                <a:xfrm>
                  <a:off x="2147777" y="2982134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D9C774-7055-5859-4238-F38EE78B9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77" y="2982134"/>
                  <a:ext cx="43593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5E2058-5E4C-96E2-414E-EE665E771BC5}"/>
                    </a:ext>
                  </a:extLst>
                </p:cNvPr>
                <p:cNvSpPr txBox="1"/>
                <p:nvPr/>
              </p:nvSpPr>
              <p:spPr>
                <a:xfrm>
                  <a:off x="2583712" y="3351466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5E2058-5E4C-96E2-414E-EE665E771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712" y="3351466"/>
                  <a:ext cx="43593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1A8D70-303B-9792-52ED-32ABC10F56EE}"/>
                    </a:ext>
                  </a:extLst>
                </p:cNvPr>
                <p:cNvSpPr txBox="1"/>
                <p:nvPr/>
              </p:nvSpPr>
              <p:spPr>
                <a:xfrm>
                  <a:off x="3019647" y="3720798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1A8D70-303B-9792-52ED-32ABC10F5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647" y="3720798"/>
                  <a:ext cx="43593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04677-965B-B682-023B-3A9D5ACC212F}"/>
                    </a:ext>
                  </a:extLst>
                </p:cNvPr>
                <p:cNvSpPr txBox="1"/>
                <p:nvPr/>
              </p:nvSpPr>
              <p:spPr>
                <a:xfrm>
                  <a:off x="3455582" y="4090130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904677-965B-B682-023B-3A9D5ACC2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582" y="4090130"/>
                  <a:ext cx="4359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B875ED-0E86-C486-0793-37238E344830}"/>
                    </a:ext>
                  </a:extLst>
                </p:cNvPr>
                <p:cNvSpPr txBox="1"/>
                <p:nvPr/>
              </p:nvSpPr>
              <p:spPr>
                <a:xfrm>
                  <a:off x="3891517" y="4459462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B875ED-0E86-C486-0793-37238E344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517" y="4459462"/>
                  <a:ext cx="43593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09A14C-B295-0D5D-08ED-B337DE945F32}"/>
                    </a:ext>
                  </a:extLst>
                </p:cNvPr>
                <p:cNvSpPr txBox="1"/>
                <p:nvPr/>
              </p:nvSpPr>
              <p:spPr>
                <a:xfrm>
                  <a:off x="4327452" y="4828794"/>
                  <a:ext cx="43593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09A14C-B295-0D5D-08ED-B337DE945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452" y="4828794"/>
                  <a:ext cx="43593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244A20B-08F7-83A3-AA25-259E3AE28A5C}"/>
              </a:ext>
            </a:extLst>
          </p:cNvPr>
          <p:cNvSpPr/>
          <p:nvPr/>
        </p:nvSpPr>
        <p:spPr>
          <a:xfrm>
            <a:off x="838200" y="1951672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893B8-9EE1-8A6F-BEEB-26D88A603779}"/>
              </a:ext>
            </a:extLst>
          </p:cNvPr>
          <p:cNvSpPr/>
          <p:nvPr/>
        </p:nvSpPr>
        <p:spPr>
          <a:xfrm>
            <a:off x="1710070" y="2690336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8EC4D4-5627-7E84-615A-256DEB9B307C}"/>
              </a:ext>
            </a:extLst>
          </p:cNvPr>
          <p:cNvSpPr/>
          <p:nvPr/>
        </p:nvSpPr>
        <p:spPr>
          <a:xfrm>
            <a:off x="2581940" y="3429000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60657-D4BD-7B92-E7ED-55BBA575126C}"/>
              </a:ext>
            </a:extLst>
          </p:cNvPr>
          <p:cNvSpPr/>
          <p:nvPr/>
        </p:nvSpPr>
        <p:spPr>
          <a:xfrm>
            <a:off x="3453810" y="4167664"/>
            <a:ext cx="871870" cy="73866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CEC334-D2F0-1AF5-BAB4-304B2863335C}"/>
              </a:ext>
            </a:extLst>
          </p:cNvPr>
          <p:cNvGrpSpPr/>
          <p:nvPr/>
        </p:nvGrpSpPr>
        <p:grpSpPr>
          <a:xfrm>
            <a:off x="5340699" y="2528372"/>
            <a:ext cx="1206100" cy="1676991"/>
            <a:chOff x="6370921" y="2144300"/>
            <a:chExt cx="1206100" cy="167699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CBA094-F036-A8B4-1059-C6A1FD7BF26A}"/>
                </a:ext>
              </a:extLst>
            </p:cNvPr>
            <p:cNvCxnSpPr>
              <a:cxnSpLocks/>
            </p:cNvCxnSpPr>
            <p:nvPr/>
          </p:nvCxnSpPr>
          <p:spPr>
            <a:xfrm>
              <a:off x="6433615" y="2611489"/>
              <a:ext cx="10942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BAD810-3D5E-5E48-AA9F-FE6EC604F51C}"/>
                </a:ext>
              </a:extLst>
            </p:cNvPr>
            <p:cNvCxnSpPr>
              <a:cxnSpLocks/>
            </p:cNvCxnSpPr>
            <p:nvPr/>
          </p:nvCxnSpPr>
          <p:spPr>
            <a:xfrm>
              <a:off x="6424752" y="2971225"/>
              <a:ext cx="10942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4B0066-3E05-D8C8-4B7C-48504CEE8A6B}"/>
                    </a:ext>
                  </a:extLst>
                </p:cNvPr>
                <p:cNvSpPr txBox="1"/>
                <p:nvPr/>
              </p:nvSpPr>
              <p:spPr>
                <a:xfrm rot="10800000">
                  <a:off x="6370921" y="2144300"/>
                  <a:ext cx="12018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4B0066-3E05-D8C8-4B7C-48504CEE8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6370921" y="2144300"/>
                  <a:ext cx="1201886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0D38B2-DFF3-1E15-2B31-74CD63576E2C}"/>
                </a:ext>
              </a:extLst>
            </p:cNvPr>
            <p:cNvCxnSpPr>
              <a:cxnSpLocks/>
            </p:cNvCxnSpPr>
            <p:nvPr/>
          </p:nvCxnSpPr>
          <p:spPr>
            <a:xfrm>
              <a:off x="6433615" y="3639303"/>
              <a:ext cx="10942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A38000-42E9-A5E8-97D7-A4F5E9AF0C4F}"/>
                </a:ext>
              </a:extLst>
            </p:cNvPr>
            <p:cNvGrpSpPr/>
            <p:nvPr/>
          </p:nvGrpSpPr>
          <p:grpSpPr>
            <a:xfrm>
              <a:off x="6375135" y="2497668"/>
              <a:ext cx="1201886" cy="1323623"/>
              <a:chOff x="6375135" y="2471088"/>
              <a:chExt cx="1201886" cy="1323623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D045D9B-B5EF-5C85-154B-0B328165A85C}"/>
                  </a:ext>
                </a:extLst>
              </p:cNvPr>
              <p:cNvCxnSpPr>
                <a:cxnSpLocks/>
                <a:endCxn id="40" idx="0"/>
              </p:cNvCxnSpPr>
              <p:nvPr/>
            </p:nvCxnSpPr>
            <p:spPr>
              <a:xfrm>
                <a:off x="6967215" y="2576907"/>
                <a:ext cx="8863" cy="90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4643B5-7FD1-3D00-B967-CEADF400DB72}"/>
                  </a:ext>
                </a:extLst>
              </p:cNvPr>
              <p:cNvSpPr txBox="1"/>
              <p:nvPr/>
            </p:nvSpPr>
            <p:spPr>
              <a:xfrm>
                <a:off x="6799085" y="3425379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641D17D-ACA4-7299-3D15-3D9F0C6B5150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6375135" y="2471088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641D17D-ACA4-7299-3D15-3D9F0C6B5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6375135" y="2471088"/>
                    <a:ext cx="1201886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2C9215-1CFF-5965-47D0-FD2DCA726B0A}"/>
                  </a:ext>
                </a:extLst>
              </p:cNvPr>
              <p:cNvSpPr txBox="1"/>
              <p:nvPr/>
            </p:nvSpPr>
            <p:spPr>
              <a:xfrm>
                <a:off x="6053720" y="3244334"/>
                <a:ext cx="1924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2C9215-1CFF-5965-47D0-FD2DCA726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20" y="3244334"/>
                <a:ext cx="192449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286B0-0263-0DCD-9FCF-45459DF28F5B}"/>
                  </a:ext>
                </a:extLst>
              </p:cNvPr>
              <p:cNvSpPr txBox="1"/>
              <p:nvPr/>
            </p:nvSpPr>
            <p:spPr>
              <a:xfrm>
                <a:off x="5106736" y="5331583"/>
                <a:ext cx="6120809" cy="86074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Single-qubit diagonal unitary can be approximated by product of Hadamard and T gates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286B0-0263-0DCD-9FCF-45459DF28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736" y="5331583"/>
                <a:ext cx="6120809" cy="860748"/>
              </a:xfrm>
              <a:prstGeom prst="rect">
                <a:avLst/>
              </a:prstGeom>
              <a:blipFill>
                <a:blip r:embed="rId14"/>
                <a:stretch>
                  <a:fillRect l="-1096" t="-4255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2D2A72-64FF-99AF-E92D-2B9C7BFD2394}"/>
                  </a:ext>
                </a:extLst>
              </p:cNvPr>
              <p:cNvSpPr txBox="1"/>
              <p:nvPr/>
            </p:nvSpPr>
            <p:spPr>
              <a:xfrm>
                <a:off x="3881334" y="3273624"/>
                <a:ext cx="1924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2D2A72-64FF-99AF-E92D-2B9C7BFD2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334" y="3273624"/>
                <a:ext cx="1924493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6C72E9BD-DDF1-7A10-E335-B5FBADEEF119}"/>
              </a:ext>
            </a:extLst>
          </p:cNvPr>
          <p:cNvGrpSpPr/>
          <p:nvPr/>
        </p:nvGrpSpPr>
        <p:grpSpPr>
          <a:xfrm>
            <a:off x="7524778" y="2505669"/>
            <a:ext cx="2588990" cy="2576298"/>
            <a:chOff x="7524778" y="2505669"/>
            <a:chExt cx="2588990" cy="257629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FAFF3C-FDB6-1E4E-CBFE-7AFB1E7C628C}"/>
                </a:ext>
              </a:extLst>
            </p:cNvPr>
            <p:cNvGrpSpPr/>
            <p:nvPr/>
          </p:nvGrpSpPr>
          <p:grpSpPr>
            <a:xfrm>
              <a:off x="7524778" y="2874791"/>
              <a:ext cx="2588990" cy="2207176"/>
              <a:chOff x="7524778" y="2874791"/>
              <a:chExt cx="2588990" cy="220717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DCF53FF-361C-A4CC-7BC8-C52600BBB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641" y="2972858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DCB5441-CD08-9227-D147-5C79325CB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4778" y="3332594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3A4439D-7ABB-36D6-9ECB-645D33E22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641" y="4000672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5C56D9-CBB9-8816-94FE-DBE668632B9E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>
                <a:off x="8813676" y="2980610"/>
                <a:ext cx="8863" cy="90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2FA9D416-1BCC-1167-14A3-948CF1B87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073219" y="3813328"/>
                    <a:ext cx="1513325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THTTH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2FA9D416-1BCC-1167-14A3-948CF1B87E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3219" y="3813328"/>
                    <a:ext cx="1513325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8065" b="-24194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442FA29-00D7-EAF5-1BD7-6D6E6C7CCC88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8483322" y="2874791"/>
                    <a:ext cx="67843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442FA29-00D7-EAF5-1BD7-6D6E6C7CCC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8483322" y="2874791"/>
                    <a:ext cx="678434" cy="101566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Right Brace 55">
                <a:extLst>
                  <a:ext uri="{FF2B5EF4-FFF2-40B4-BE49-F238E27FC236}">
                    <a16:creationId xmlns:a16="http://schemas.microsoft.com/office/drawing/2014/main" id="{8955E252-B174-7DE0-47FF-121F09F28853}"/>
                  </a:ext>
                </a:extLst>
              </p:cNvPr>
              <p:cNvSpPr/>
              <p:nvPr/>
            </p:nvSpPr>
            <p:spPr>
              <a:xfrm rot="5400000">
                <a:off x="8698957" y="3650762"/>
                <a:ext cx="261846" cy="1513325"/>
              </a:xfrm>
              <a:prstGeom prst="rightBrace">
                <a:avLst>
                  <a:gd name="adj1" fmla="val 60087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D848E08-2366-5A66-23DD-10C875978BFD}"/>
                      </a:ext>
                    </a:extLst>
                  </p:cNvPr>
                  <p:cNvSpPr txBox="1"/>
                  <p:nvPr/>
                </p:nvSpPr>
                <p:spPr>
                  <a:xfrm>
                    <a:off x="7951849" y="4505591"/>
                    <a:ext cx="1741380" cy="5763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D848E08-2366-5A66-23DD-10C875978B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1849" y="4505591"/>
                    <a:ext cx="1741380" cy="57637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50ACEC4-4FE2-A871-F828-B582E21F731B}"/>
                    </a:ext>
                  </a:extLst>
                </p:cNvPr>
                <p:cNvSpPr txBox="1"/>
                <p:nvPr/>
              </p:nvSpPr>
              <p:spPr>
                <a:xfrm rot="10800000">
                  <a:off x="8441703" y="2505669"/>
                  <a:ext cx="74627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50ACEC4-4FE2-A871-F828-B582E21F7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8441703" y="2505669"/>
                  <a:ext cx="746277" cy="101566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Right Brace 60">
            <a:extLst>
              <a:ext uri="{FF2B5EF4-FFF2-40B4-BE49-F238E27FC236}">
                <a16:creationId xmlns:a16="http://schemas.microsoft.com/office/drawing/2014/main" id="{F8A7EA31-B202-6AF4-BEA4-5989A4F68B9F}"/>
              </a:ext>
            </a:extLst>
          </p:cNvPr>
          <p:cNvSpPr/>
          <p:nvPr/>
        </p:nvSpPr>
        <p:spPr>
          <a:xfrm>
            <a:off x="10157304" y="2831213"/>
            <a:ext cx="270709" cy="826241"/>
          </a:xfrm>
          <a:prstGeom prst="rightBrace">
            <a:avLst>
              <a:gd name="adj1" fmla="val 2670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1C839F-2C3B-C849-FB61-B0ADEE9B2109}"/>
                  </a:ext>
                </a:extLst>
              </p:cNvPr>
              <p:cNvSpPr txBox="1"/>
              <p:nvPr/>
            </p:nvSpPr>
            <p:spPr>
              <a:xfrm>
                <a:off x="10297974" y="3074845"/>
                <a:ext cx="8283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1C839F-2C3B-C849-FB61-B0ADEE9B2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974" y="3074845"/>
                <a:ext cx="828374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8193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3FAFF3C-FDB6-1E4E-CBFE-7AFB1E7C628C}"/>
              </a:ext>
            </a:extLst>
          </p:cNvPr>
          <p:cNvGrpSpPr/>
          <p:nvPr/>
        </p:nvGrpSpPr>
        <p:grpSpPr>
          <a:xfrm>
            <a:off x="985755" y="2059810"/>
            <a:ext cx="2588990" cy="2207176"/>
            <a:chOff x="7524778" y="2874791"/>
            <a:chExt cx="2588990" cy="220717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CF53FF-361C-A4CC-7BC8-C52600BBBDC6}"/>
                </a:ext>
              </a:extLst>
            </p:cNvPr>
            <p:cNvCxnSpPr>
              <a:cxnSpLocks/>
            </p:cNvCxnSpPr>
            <p:nvPr/>
          </p:nvCxnSpPr>
          <p:spPr>
            <a:xfrm>
              <a:off x="7533641" y="2972858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B5441-CD08-9227-D147-5C79325CB679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78" y="3332594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A4439D-7ABB-36D6-9ECB-645D33E22666}"/>
                </a:ext>
              </a:extLst>
            </p:cNvPr>
            <p:cNvCxnSpPr>
              <a:cxnSpLocks/>
            </p:cNvCxnSpPr>
            <p:nvPr/>
          </p:nvCxnSpPr>
          <p:spPr>
            <a:xfrm>
              <a:off x="7533641" y="4000672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5C56D9-CBB9-8816-94FE-DBE668632B9E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8813676" y="2980610"/>
              <a:ext cx="8863" cy="90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A9D416-1BCC-1167-14A3-948CF1B87E0C}"/>
                    </a:ext>
                  </a:extLst>
                </p:cNvPr>
                <p:cNvSpPr txBox="1"/>
                <p:nvPr/>
              </p:nvSpPr>
              <p:spPr>
                <a:xfrm>
                  <a:off x="8073219" y="3813328"/>
                  <a:ext cx="151332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THTTH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A9D416-1BCC-1167-14A3-948CF1B87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3219" y="3813328"/>
                  <a:ext cx="1513325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42FA29-00D7-EAF5-1BD7-6D6E6C7CCC88}"/>
                    </a:ext>
                  </a:extLst>
                </p:cNvPr>
                <p:cNvSpPr txBox="1"/>
                <p:nvPr/>
              </p:nvSpPr>
              <p:spPr>
                <a:xfrm rot="10800000">
                  <a:off x="8483322" y="2874791"/>
                  <a:ext cx="678434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42FA29-00D7-EAF5-1BD7-6D6E6C7CC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8483322" y="2874791"/>
                  <a:ext cx="678434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ight Brace 55">
              <a:extLst>
                <a:ext uri="{FF2B5EF4-FFF2-40B4-BE49-F238E27FC236}">
                  <a16:creationId xmlns:a16="http://schemas.microsoft.com/office/drawing/2014/main" id="{8955E252-B174-7DE0-47FF-121F09F28853}"/>
                </a:ext>
              </a:extLst>
            </p:cNvPr>
            <p:cNvSpPr/>
            <p:nvPr/>
          </p:nvSpPr>
          <p:spPr>
            <a:xfrm rot="5400000">
              <a:off x="8698957" y="3650762"/>
              <a:ext cx="261846" cy="1513325"/>
            </a:xfrm>
            <a:prstGeom prst="rightBrace">
              <a:avLst>
                <a:gd name="adj1" fmla="val 60087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848E08-2366-5A66-23DD-10C875978BFD}"/>
                    </a:ext>
                  </a:extLst>
                </p:cNvPr>
                <p:cNvSpPr txBox="1"/>
                <p:nvPr/>
              </p:nvSpPr>
              <p:spPr>
                <a:xfrm>
                  <a:off x="7951849" y="4505591"/>
                  <a:ext cx="1741380" cy="576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848E08-2366-5A66-23DD-10C875978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849" y="4505591"/>
                  <a:ext cx="1741380" cy="5763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0ACEC4-4FE2-A871-F828-B582E21F731B}"/>
                  </a:ext>
                </a:extLst>
              </p:cNvPr>
              <p:cNvSpPr txBox="1"/>
              <p:nvPr/>
            </p:nvSpPr>
            <p:spPr>
              <a:xfrm rot="10800000">
                <a:off x="1902680" y="1690688"/>
                <a:ext cx="7462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0ACEC4-4FE2-A871-F828-B582E21F7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902680" y="1690688"/>
                <a:ext cx="74627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Brace 50">
            <a:extLst>
              <a:ext uri="{FF2B5EF4-FFF2-40B4-BE49-F238E27FC236}">
                <a16:creationId xmlns:a16="http://schemas.microsoft.com/office/drawing/2014/main" id="{18F6659B-792E-2ECB-C531-0E16EEFF0888}"/>
              </a:ext>
            </a:extLst>
          </p:cNvPr>
          <p:cNvSpPr/>
          <p:nvPr/>
        </p:nvSpPr>
        <p:spPr>
          <a:xfrm rot="10800000">
            <a:off x="744007" y="2056705"/>
            <a:ext cx="270709" cy="826241"/>
          </a:xfrm>
          <a:prstGeom prst="rightBrace">
            <a:avLst>
              <a:gd name="adj1" fmla="val 2670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A9C0-2973-7C39-C220-B2F7D55006DB}"/>
                  </a:ext>
                </a:extLst>
              </p:cNvPr>
              <p:cNvSpPr txBox="1"/>
              <p:nvPr/>
            </p:nvSpPr>
            <p:spPr>
              <a:xfrm>
                <a:off x="101728" y="2299897"/>
                <a:ext cx="8283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A9C0-2973-7C39-C220-B2F7D5500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8" y="2299897"/>
                <a:ext cx="82837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3419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1A168C9-D125-934F-3BA0-BD99A0C5E875}"/>
              </a:ext>
            </a:extLst>
          </p:cNvPr>
          <p:cNvCxnSpPr>
            <a:cxnSpLocks/>
          </p:cNvCxnSpPr>
          <p:nvPr/>
        </p:nvCxnSpPr>
        <p:spPr>
          <a:xfrm>
            <a:off x="5148402" y="5102454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3FAFF3C-FDB6-1E4E-CBFE-7AFB1E7C628C}"/>
              </a:ext>
            </a:extLst>
          </p:cNvPr>
          <p:cNvGrpSpPr/>
          <p:nvPr/>
        </p:nvGrpSpPr>
        <p:grpSpPr>
          <a:xfrm>
            <a:off x="985755" y="2059810"/>
            <a:ext cx="2588990" cy="2207176"/>
            <a:chOff x="7524778" y="2874791"/>
            <a:chExt cx="2588990" cy="220717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CF53FF-361C-A4CC-7BC8-C52600BBBDC6}"/>
                </a:ext>
              </a:extLst>
            </p:cNvPr>
            <p:cNvCxnSpPr>
              <a:cxnSpLocks/>
            </p:cNvCxnSpPr>
            <p:nvPr/>
          </p:nvCxnSpPr>
          <p:spPr>
            <a:xfrm>
              <a:off x="7533641" y="2972858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B5441-CD08-9227-D147-5C79325CB679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78" y="3332594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A4439D-7ABB-36D6-9ECB-645D33E22666}"/>
                </a:ext>
              </a:extLst>
            </p:cNvPr>
            <p:cNvCxnSpPr>
              <a:cxnSpLocks/>
            </p:cNvCxnSpPr>
            <p:nvPr/>
          </p:nvCxnSpPr>
          <p:spPr>
            <a:xfrm>
              <a:off x="7533641" y="4000672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5C56D9-CBB9-8816-94FE-DBE668632B9E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8813676" y="2980610"/>
              <a:ext cx="8863" cy="90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A9D416-1BCC-1167-14A3-948CF1B87E0C}"/>
                    </a:ext>
                  </a:extLst>
                </p:cNvPr>
                <p:cNvSpPr txBox="1"/>
                <p:nvPr/>
              </p:nvSpPr>
              <p:spPr>
                <a:xfrm>
                  <a:off x="8073219" y="3813328"/>
                  <a:ext cx="151332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THTTH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A9D416-1BCC-1167-14A3-948CF1B87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3219" y="3813328"/>
                  <a:ext cx="1513325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42FA29-00D7-EAF5-1BD7-6D6E6C7CCC88}"/>
                    </a:ext>
                  </a:extLst>
                </p:cNvPr>
                <p:cNvSpPr txBox="1"/>
                <p:nvPr/>
              </p:nvSpPr>
              <p:spPr>
                <a:xfrm rot="10800000">
                  <a:off x="8483322" y="2874791"/>
                  <a:ext cx="678434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42FA29-00D7-EAF5-1BD7-6D6E6C7CC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8483322" y="2874791"/>
                  <a:ext cx="678434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ight Brace 55">
              <a:extLst>
                <a:ext uri="{FF2B5EF4-FFF2-40B4-BE49-F238E27FC236}">
                  <a16:creationId xmlns:a16="http://schemas.microsoft.com/office/drawing/2014/main" id="{8955E252-B174-7DE0-47FF-121F09F28853}"/>
                </a:ext>
              </a:extLst>
            </p:cNvPr>
            <p:cNvSpPr/>
            <p:nvPr/>
          </p:nvSpPr>
          <p:spPr>
            <a:xfrm rot="5400000">
              <a:off x="8698957" y="3650762"/>
              <a:ext cx="261846" cy="1513325"/>
            </a:xfrm>
            <a:prstGeom prst="rightBrace">
              <a:avLst>
                <a:gd name="adj1" fmla="val 60087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848E08-2366-5A66-23DD-10C875978BFD}"/>
                    </a:ext>
                  </a:extLst>
                </p:cNvPr>
                <p:cNvSpPr txBox="1"/>
                <p:nvPr/>
              </p:nvSpPr>
              <p:spPr>
                <a:xfrm>
                  <a:off x="7951849" y="4505591"/>
                  <a:ext cx="1741380" cy="576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848E08-2366-5A66-23DD-10C875978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849" y="4505591"/>
                  <a:ext cx="1741380" cy="5763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0ACEC4-4FE2-A871-F828-B582E21F731B}"/>
                  </a:ext>
                </a:extLst>
              </p:cNvPr>
              <p:cNvSpPr txBox="1"/>
              <p:nvPr/>
            </p:nvSpPr>
            <p:spPr>
              <a:xfrm rot="10800000">
                <a:off x="1902680" y="1690688"/>
                <a:ext cx="7462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0ACEC4-4FE2-A871-F828-B582E21F7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902680" y="1690688"/>
                <a:ext cx="74627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B51AA8-7283-0F40-8406-7040EB4E3299}"/>
              </a:ext>
            </a:extLst>
          </p:cNvPr>
          <p:cNvCxnSpPr>
            <a:cxnSpLocks/>
          </p:cNvCxnSpPr>
          <p:nvPr/>
        </p:nvCxnSpPr>
        <p:spPr>
          <a:xfrm>
            <a:off x="5148403" y="2157375"/>
            <a:ext cx="25801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603D4-C305-A547-6AAF-375DDFAA7328}"/>
              </a:ext>
            </a:extLst>
          </p:cNvPr>
          <p:cNvCxnSpPr>
            <a:cxnSpLocks/>
          </p:cNvCxnSpPr>
          <p:nvPr/>
        </p:nvCxnSpPr>
        <p:spPr>
          <a:xfrm>
            <a:off x="5148403" y="2515859"/>
            <a:ext cx="25801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5A1B80-707A-3B26-BEBA-93F976D470FD}"/>
              </a:ext>
            </a:extLst>
          </p:cNvPr>
          <p:cNvCxnSpPr>
            <a:cxnSpLocks/>
          </p:cNvCxnSpPr>
          <p:nvPr/>
        </p:nvCxnSpPr>
        <p:spPr>
          <a:xfrm>
            <a:off x="5157266" y="3183937"/>
            <a:ext cx="25801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361F93-A15F-28D1-3ADA-BC6D514E223C}"/>
              </a:ext>
            </a:extLst>
          </p:cNvPr>
          <p:cNvCxnSpPr>
            <a:cxnSpLocks/>
          </p:cNvCxnSpPr>
          <p:nvPr/>
        </p:nvCxnSpPr>
        <p:spPr>
          <a:xfrm>
            <a:off x="5418192" y="2180420"/>
            <a:ext cx="8863" cy="1301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92D2B-03AA-54F0-B0CD-B04866538F1D}"/>
                  </a:ext>
                </a:extLst>
              </p:cNvPr>
              <p:cNvSpPr txBox="1"/>
              <p:nvPr/>
            </p:nvSpPr>
            <p:spPr>
              <a:xfrm rot="10800000">
                <a:off x="5039283" y="1688934"/>
                <a:ext cx="7462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92D2B-03AA-54F0-B0CD-B04866538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039283" y="1688934"/>
                <a:ext cx="74627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B5AC8-47D0-1B5D-8DDC-3E82B6E4BDEC}"/>
              </a:ext>
            </a:extLst>
          </p:cNvPr>
          <p:cNvCxnSpPr>
            <a:cxnSpLocks/>
          </p:cNvCxnSpPr>
          <p:nvPr/>
        </p:nvCxnSpPr>
        <p:spPr>
          <a:xfrm>
            <a:off x="5148403" y="3656426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023C29-FC43-DBCA-9C9B-6CE48EE90EB5}"/>
              </a:ext>
            </a:extLst>
          </p:cNvPr>
          <p:cNvCxnSpPr>
            <a:cxnSpLocks/>
          </p:cNvCxnSpPr>
          <p:nvPr/>
        </p:nvCxnSpPr>
        <p:spPr>
          <a:xfrm>
            <a:off x="5148403" y="4021478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ABC2A8-AE20-F224-99FB-57ECF2DA70FD}"/>
              </a:ext>
            </a:extLst>
          </p:cNvPr>
          <p:cNvCxnSpPr>
            <a:cxnSpLocks/>
          </p:cNvCxnSpPr>
          <p:nvPr/>
        </p:nvCxnSpPr>
        <p:spPr>
          <a:xfrm>
            <a:off x="5157266" y="4382984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416E3C-6AA9-F2DA-A03F-782AD1439228}"/>
              </a:ext>
            </a:extLst>
          </p:cNvPr>
          <p:cNvCxnSpPr>
            <a:cxnSpLocks/>
          </p:cNvCxnSpPr>
          <p:nvPr/>
        </p:nvCxnSpPr>
        <p:spPr>
          <a:xfrm>
            <a:off x="5148403" y="4748035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6B8AB7-E3F3-6E9A-1201-E6D74F5A0FEC}"/>
                  </a:ext>
                </a:extLst>
              </p:cNvPr>
              <p:cNvSpPr txBox="1"/>
              <p:nvPr/>
            </p:nvSpPr>
            <p:spPr>
              <a:xfrm rot="10800000">
                <a:off x="5082522" y="1273429"/>
                <a:ext cx="678434" cy="1799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6B8AB7-E3F3-6E9A-1201-E6D74F5A0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082522" y="1273429"/>
                <a:ext cx="678434" cy="17993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Brace 50">
            <a:extLst>
              <a:ext uri="{FF2B5EF4-FFF2-40B4-BE49-F238E27FC236}">
                <a16:creationId xmlns:a16="http://schemas.microsoft.com/office/drawing/2014/main" id="{18F6659B-792E-2ECB-C531-0E16EEFF0888}"/>
              </a:ext>
            </a:extLst>
          </p:cNvPr>
          <p:cNvSpPr/>
          <p:nvPr/>
        </p:nvSpPr>
        <p:spPr>
          <a:xfrm rot="10800000">
            <a:off x="744007" y="2056705"/>
            <a:ext cx="270709" cy="826241"/>
          </a:xfrm>
          <a:prstGeom prst="rightBrace">
            <a:avLst>
              <a:gd name="adj1" fmla="val 2670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A9C0-2973-7C39-C220-B2F7D55006DB}"/>
                  </a:ext>
                </a:extLst>
              </p:cNvPr>
              <p:cNvSpPr txBox="1"/>
              <p:nvPr/>
            </p:nvSpPr>
            <p:spPr>
              <a:xfrm>
                <a:off x="101728" y="2299897"/>
                <a:ext cx="8283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A9C0-2973-7C39-C220-B2F7D5500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8" y="2299897"/>
                <a:ext cx="82837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0C7D55A-0CC3-67E7-4693-76B50F0B7EB3}"/>
              </a:ext>
            </a:extLst>
          </p:cNvPr>
          <p:cNvSpPr txBox="1"/>
          <p:nvPr/>
        </p:nvSpPr>
        <p:spPr>
          <a:xfrm>
            <a:off x="5271898" y="3449561"/>
            <a:ext cx="326143" cy="1893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472617B-6F1D-DAF3-09FA-59754E938964}"/>
              </a:ext>
            </a:extLst>
          </p:cNvPr>
          <p:cNvCxnSpPr>
            <a:cxnSpLocks/>
          </p:cNvCxnSpPr>
          <p:nvPr/>
        </p:nvCxnSpPr>
        <p:spPr>
          <a:xfrm>
            <a:off x="6089696" y="3130320"/>
            <a:ext cx="8863" cy="510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0A71553-C343-5FC0-E24E-6B17F23D6BE1}"/>
              </a:ext>
            </a:extLst>
          </p:cNvPr>
          <p:cNvSpPr txBox="1"/>
          <p:nvPr/>
        </p:nvSpPr>
        <p:spPr>
          <a:xfrm>
            <a:off x="5973772" y="2968949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8419E8-7F34-1FB4-9EF9-D39FB8F841C2}"/>
              </a:ext>
            </a:extLst>
          </p:cNvPr>
          <p:cNvSpPr txBox="1"/>
          <p:nvPr/>
        </p:nvSpPr>
        <p:spPr>
          <a:xfrm rot="10800000">
            <a:off x="5497616" y="3162382"/>
            <a:ext cx="1201886" cy="4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E9AECF-6515-DA1F-C558-361727D77B1B}"/>
                  </a:ext>
                </a:extLst>
              </p:cNvPr>
              <p:cNvSpPr txBox="1"/>
              <p:nvPr/>
            </p:nvSpPr>
            <p:spPr>
              <a:xfrm>
                <a:off x="5897590" y="3123703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E9AECF-6515-DA1F-C558-361727D77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590" y="3123703"/>
                <a:ext cx="401202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150076-2A35-C76F-170B-1E3B0819F43E}"/>
                  </a:ext>
                </a:extLst>
              </p:cNvPr>
              <p:cNvSpPr txBox="1"/>
              <p:nvPr/>
            </p:nvSpPr>
            <p:spPr>
              <a:xfrm>
                <a:off x="6193530" y="3467488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150076-2A35-C76F-170B-1E3B0819F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530" y="3467488"/>
                <a:ext cx="401202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8098C0-7ED5-90C3-E168-33542F7383F6}"/>
                  </a:ext>
                </a:extLst>
              </p:cNvPr>
              <p:cNvSpPr txBox="1"/>
              <p:nvPr/>
            </p:nvSpPr>
            <p:spPr>
              <a:xfrm>
                <a:off x="6489469" y="3827224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8098C0-7ED5-90C3-E168-33542F73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469" y="3827224"/>
                <a:ext cx="401202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2C504FA-7E79-0480-C228-CCCEB6B91397}"/>
                  </a:ext>
                </a:extLst>
              </p:cNvPr>
              <p:cNvSpPr txBox="1"/>
              <p:nvPr/>
            </p:nvSpPr>
            <p:spPr>
              <a:xfrm>
                <a:off x="6774778" y="4186959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2C504FA-7E79-0480-C228-CCCEB6B9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778" y="4186959"/>
                <a:ext cx="401202" cy="10156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201D1F-A3CC-55A9-63EC-911FEDE6D35A}"/>
                  </a:ext>
                </a:extLst>
              </p:cNvPr>
              <p:cNvSpPr txBox="1"/>
              <p:nvPr/>
            </p:nvSpPr>
            <p:spPr>
              <a:xfrm>
                <a:off x="7083118" y="4553782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201D1F-A3CC-55A9-63EC-911FEDE6D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18" y="4553782"/>
                <a:ext cx="401202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567A715-1239-4DC8-18C6-B17C6597BFB4}"/>
              </a:ext>
            </a:extLst>
          </p:cNvPr>
          <p:cNvCxnSpPr>
            <a:cxnSpLocks/>
          </p:cNvCxnSpPr>
          <p:nvPr/>
        </p:nvCxnSpPr>
        <p:spPr>
          <a:xfrm>
            <a:off x="7273459" y="3153812"/>
            <a:ext cx="8863" cy="1937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9CB2613-ADEA-D2F6-E7B7-E33C6CF6E786}"/>
              </a:ext>
            </a:extLst>
          </p:cNvPr>
          <p:cNvCxnSpPr>
            <a:cxnSpLocks/>
          </p:cNvCxnSpPr>
          <p:nvPr/>
        </p:nvCxnSpPr>
        <p:spPr>
          <a:xfrm>
            <a:off x="6383868" y="3183680"/>
            <a:ext cx="8863" cy="8217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7C8A621-7BED-9521-6117-1F56BA28F949}"/>
              </a:ext>
            </a:extLst>
          </p:cNvPr>
          <p:cNvCxnSpPr>
            <a:cxnSpLocks/>
          </p:cNvCxnSpPr>
          <p:nvPr/>
        </p:nvCxnSpPr>
        <p:spPr>
          <a:xfrm>
            <a:off x="6681575" y="3131214"/>
            <a:ext cx="8863" cy="1203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7BAD96A-57B1-7DEA-15C7-5F6D40897679}"/>
              </a:ext>
            </a:extLst>
          </p:cNvPr>
          <p:cNvCxnSpPr>
            <a:cxnSpLocks/>
          </p:cNvCxnSpPr>
          <p:nvPr/>
        </p:nvCxnSpPr>
        <p:spPr>
          <a:xfrm>
            <a:off x="6968656" y="3139433"/>
            <a:ext cx="8863" cy="1601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E9995EA-9CFA-1D42-5855-55364BB8DC8C}"/>
              </a:ext>
            </a:extLst>
          </p:cNvPr>
          <p:cNvSpPr txBox="1"/>
          <p:nvPr/>
        </p:nvSpPr>
        <p:spPr>
          <a:xfrm>
            <a:off x="6275028" y="2967177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07CDEF-7B06-9DDA-7CE7-FC3E370191FE}"/>
              </a:ext>
            </a:extLst>
          </p:cNvPr>
          <p:cNvSpPr txBox="1"/>
          <p:nvPr/>
        </p:nvSpPr>
        <p:spPr>
          <a:xfrm>
            <a:off x="6567419" y="2961861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67F4D8-5963-DEB4-4279-03C6CB08634B}"/>
              </a:ext>
            </a:extLst>
          </p:cNvPr>
          <p:cNvSpPr txBox="1"/>
          <p:nvPr/>
        </p:nvSpPr>
        <p:spPr>
          <a:xfrm>
            <a:off x="6858043" y="2960089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894C22E-4AB9-36F8-BA0E-09EE7D29FDEA}"/>
              </a:ext>
            </a:extLst>
          </p:cNvPr>
          <p:cNvSpPr txBox="1"/>
          <p:nvPr/>
        </p:nvSpPr>
        <p:spPr>
          <a:xfrm>
            <a:off x="7148665" y="2963633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0D887D5-78EC-11C9-86C7-9EF29A3E204D}"/>
              </a:ext>
            </a:extLst>
          </p:cNvPr>
          <p:cNvGrpSpPr/>
          <p:nvPr/>
        </p:nvGrpSpPr>
        <p:grpSpPr>
          <a:xfrm>
            <a:off x="8790180" y="2016358"/>
            <a:ext cx="2915044" cy="1251508"/>
            <a:chOff x="8543856" y="2177492"/>
            <a:chExt cx="2915044" cy="125150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E987A3A-D250-C0F7-6B61-2D8CD6EAD443}"/>
                </a:ext>
              </a:extLst>
            </p:cNvPr>
            <p:cNvGrpSpPr/>
            <p:nvPr/>
          </p:nvGrpSpPr>
          <p:grpSpPr>
            <a:xfrm>
              <a:off x="8543856" y="2177492"/>
              <a:ext cx="401202" cy="1251508"/>
              <a:chOff x="8931414" y="3977852"/>
              <a:chExt cx="401202" cy="12515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/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A9A2C42-D5D7-29C5-D4BF-75A63B0AA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87" y="4476688"/>
                <a:ext cx="8863" cy="6173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3A6027A-3A87-74F4-A0EA-A1CDBFC8FD93}"/>
                  </a:ext>
                </a:extLst>
              </p:cNvPr>
              <p:cNvSpPr txBox="1"/>
              <p:nvPr/>
            </p:nvSpPr>
            <p:spPr>
              <a:xfrm>
                <a:off x="9013787" y="492158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/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1800" dirty="0"/>
                    <a:t> </a:t>
                  </a:r>
                  <a:r>
                    <a:rPr lang="en-US" sz="1800" dirty="0" err="1"/>
                    <a:t>Clifford+T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B058647-EBCE-B961-9BC9-917C2901792A}"/>
                  </a:ext>
                </a:extLst>
              </p:cNvPr>
              <p:cNvSpPr txBox="1"/>
              <p:nvPr/>
            </p:nvSpPr>
            <p:spPr>
              <a:xfrm>
                <a:off x="3844981" y="2455131"/>
                <a:ext cx="104944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B058647-EBCE-B961-9BC9-917C2901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81" y="2455131"/>
                <a:ext cx="1049449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69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926C-A236-3DC4-5981-683BFB51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General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CE93D-9243-085F-A5A1-8E1434688E4E}"/>
              </a:ext>
            </a:extLst>
          </p:cNvPr>
          <p:cNvSpPr txBox="1"/>
          <p:nvPr/>
        </p:nvSpPr>
        <p:spPr>
          <a:xfrm>
            <a:off x="1217829" y="1717164"/>
            <a:ext cx="975634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T-count in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Clifford+T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circuits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81EC9-A755-7D39-37FA-C488EA1D3482}"/>
              </a:ext>
            </a:extLst>
          </p:cNvPr>
          <p:cNvSpPr txBox="1"/>
          <p:nvPr/>
        </p:nvSpPr>
        <p:spPr>
          <a:xfrm>
            <a:off x="838200" y="3460902"/>
            <a:ext cx="110171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Classical simulation</a:t>
            </a:r>
          </a:p>
          <a:p>
            <a:pPr lvl="1"/>
            <a:r>
              <a:rPr lang="en-US" sz="2400" dirty="0"/>
              <a:t>Small T-count admits fast classical simulation by Gottesman-</a:t>
            </a:r>
            <a:r>
              <a:rPr lang="en-US" sz="2400" dirty="0" err="1"/>
              <a:t>Knill</a:t>
            </a:r>
            <a:r>
              <a:rPr lang="en-US" sz="2400" dirty="0"/>
              <a:t> theorem</a:t>
            </a:r>
            <a:endParaRPr lang="en-US" sz="2800" b="1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3806589-9656-EADF-6CF6-BDD77C03C142}"/>
              </a:ext>
            </a:extLst>
          </p:cNvPr>
          <p:cNvSpPr/>
          <p:nvPr/>
        </p:nvSpPr>
        <p:spPr>
          <a:xfrm>
            <a:off x="5816009" y="2642189"/>
            <a:ext cx="3067493" cy="646331"/>
          </a:xfrm>
          <a:prstGeom prst="wedgeRoundRectCallout">
            <a:avLst>
              <a:gd name="adj1" fmla="val -67071"/>
              <a:gd name="adj2" fmla="val -103651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Number of T gates</a:t>
            </a:r>
          </a:p>
        </p:txBody>
      </p:sp>
    </p:spTree>
    <p:extLst>
      <p:ext uri="{BB962C8B-B14F-4D97-AF65-F5344CB8AC3E}">
        <p14:creationId xmlns:p14="http://schemas.microsoft.com/office/powerpoint/2010/main" val="4992365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1A168C9-D125-934F-3BA0-BD99A0C5E875}"/>
              </a:ext>
            </a:extLst>
          </p:cNvPr>
          <p:cNvCxnSpPr>
            <a:cxnSpLocks/>
          </p:cNvCxnSpPr>
          <p:nvPr/>
        </p:nvCxnSpPr>
        <p:spPr>
          <a:xfrm>
            <a:off x="5148402" y="5102454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3FAFF3C-FDB6-1E4E-CBFE-7AFB1E7C628C}"/>
              </a:ext>
            </a:extLst>
          </p:cNvPr>
          <p:cNvGrpSpPr/>
          <p:nvPr/>
        </p:nvGrpSpPr>
        <p:grpSpPr>
          <a:xfrm>
            <a:off x="985755" y="2059810"/>
            <a:ext cx="2588990" cy="2207176"/>
            <a:chOff x="7524778" y="2874791"/>
            <a:chExt cx="2588990" cy="220717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CF53FF-361C-A4CC-7BC8-C52600BBBDC6}"/>
                </a:ext>
              </a:extLst>
            </p:cNvPr>
            <p:cNvCxnSpPr>
              <a:cxnSpLocks/>
            </p:cNvCxnSpPr>
            <p:nvPr/>
          </p:nvCxnSpPr>
          <p:spPr>
            <a:xfrm>
              <a:off x="7533641" y="2972858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B5441-CD08-9227-D147-5C79325CB679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78" y="3332594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A4439D-7ABB-36D6-9ECB-645D33E22666}"/>
                </a:ext>
              </a:extLst>
            </p:cNvPr>
            <p:cNvCxnSpPr>
              <a:cxnSpLocks/>
            </p:cNvCxnSpPr>
            <p:nvPr/>
          </p:nvCxnSpPr>
          <p:spPr>
            <a:xfrm>
              <a:off x="7533641" y="4000672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5C56D9-CBB9-8816-94FE-DBE668632B9E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8813676" y="2980610"/>
              <a:ext cx="8863" cy="90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A9D416-1BCC-1167-14A3-948CF1B87E0C}"/>
                    </a:ext>
                  </a:extLst>
                </p:cNvPr>
                <p:cNvSpPr txBox="1"/>
                <p:nvPr/>
              </p:nvSpPr>
              <p:spPr>
                <a:xfrm>
                  <a:off x="8073219" y="3813328"/>
                  <a:ext cx="151332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THTTH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A9D416-1BCC-1167-14A3-948CF1B87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3219" y="3813328"/>
                  <a:ext cx="1513325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42FA29-00D7-EAF5-1BD7-6D6E6C7CCC88}"/>
                    </a:ext>
                  </a:extLst>
                </p:cNvPr>
                <p:cNvSpPr txBox="1"/>
                <p:nvPr/>
              </p:nvSpPr>
              <p:spPr>
                <a:xfrm rot="10800000">
                  <a:off x="8483322" y="2874791"/>
                  <a:ext cx="678434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42FA29-00D7-EAF5-1BD7-6D6E6C7CC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8483322" y="2874791"/>
                  <a:ext cx="678434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ight Brace 55">
              <a:extLst>
                <a:ext uri="{FF2B5EF4-FFF2-40B4-BE49-F238E27FC236}">
                  <a16:creationId xmlns:a16="http://schemas.microsoft.com/office/drawing/2014/main" id="{8955E252-B174-7DE0-47FF-121F09F28853}"/>
                </a:ext>
              </a:extLst>
            </p:cNvPr>
            <p:cNvSpPr/>
            <p:nvPr/>
          </p:nvSpPr>
          <p:spPr>
            <a:xfrm rot="5400000">
              <a:off x="8698957" y="3650762"/>
              <a:ext cx="261846" cy="1513325"/>
            </a:xfrm>
            <a:prstGeom prst="rightBrace">
              <a:avLst>
                <a:gd name="adj1" fmla="val 60087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848E08-2366-5A66-23DD-10C875978BFD}"/>
                    </a:ext>
                  </a:extLst>
                </p:cNvPr>
                <p:cNvSpPr txBox="1"/>
                <p:nvPr/>
              </p:nvSpPr>
              <p:spPr>
                <a:xfrm>
                  <a:off x="7951849" y="4505591"/>
                  <a:ext cx="1741380" cy="576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848E08-2366-5A66-23DD-10C875978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849" y="4505591"/>
                  <a:ext cx="1741380" cy="5763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0ACEC4-4FE2-A871-F828-B582E21F731B}"/>
                  </a:ext>
                </a:extLst>
              </p:cNvPr>
              <p:cNvSpPr txBox="1"/>
              <p:nvPr/>
            </p:nvSpPr>
            <p:spPr>
              <a:xfrm rot="10800000">
                <a:off x="1902680" y="1690688"/>
                <a:ext cx="7462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0ACEC4-4FE2-A871-F828-B582E21F7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902680" y="1690688"/>
                <a:ext cx="74627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B51AA8-7283-0F40-8406-7040EB4E3299}"/>
              </a:ext>
            </a:extLst>
          </p:cNvPr>
          <p:cNvCxnSpPr>
            <a:cxnSpLocks/>
          </p:cNvCxnSpPr>
          <p:nvPr/>
        </p:nvCxnSpPr>
        <p:spPr>
          <a:xfrm>
            <a:off x="5148403" y="2157375"/>
            <a:ext cx="25801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603D4-C305-A547-6AAF-375DDFAA7328}"/>
              </a:ext>
            </a:extLst>
          </p:cNvPr>
          <p:cNvCxnSpPr>
            <a:cxnSpLocks/>
          </p:cNvCxnSpPr>
          <p:nvPr/>
        </p:nvCxnSpPr>
        <p:spPr>
          <a:xfrm>
            <a:off x="5148403" y="2515859"/>
            <a:ext cx="25801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5A1B80-707A-3B26-BEBA-93F976D470FD}"/>
              </a:ext>
            </a:extLst>
          </p:cNvPr>
          <p:cNvCxnSpPr>
            <a:cxnSpLocks/>
          </p:cNvCxnSpPr>
          <p:nvPr/>
        </p:nvCxnSpPr>
        <p:spPr>
          <a:xfrm>
            <a:off x="5157266" y="3183937"/>
            <a:ext cx="25801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361F93-A15F-28D1-3ADA-BC6D514E223C}"/>
              </a:ext>
            </a:extLst>
          </p:cNvPr>
          <p:cNvCxnSpPr>
            <a:cxnSpLocks/>
          </p:cNvCxnSpPr>
          <p:nvPr/>
        </p:nvCxnSpPr>
        <p:spPr>
          <a:xfrm>
            <a:off x="5418192" y="2180420"/>
            <a:ext cx="8863" cy="1301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92D2B-03AA-54F0-B0CD-B04866538F1D}"/>
                  </a:ext>
                </a:extLst>
              </p:cNvPr>
              <p:cNvSpPr txBox="1"/>
              <p:nvPr/>
            </p:nvSpPr>
            <p:spPr>
              <a:xfrm rot="10800000">
                <a:off x="5039283" y="1688934"/>
                <a:ext cx="7462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92D2B-03AA-54F0-B0CD-B04866538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039283" y="1688934"/>
                <a:ext cx="74627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B5AC8-47D0-1B5D-8DDC-3E82B6E4BDEC}"/>
              </a:ext>
            </a:extLst>
          </p:cNvPr>
          <p:cNvCxnSpPr>
            <a:cxnSpLocks/>
          </p:cNvCxnSpPr>
          <p:nvPr/>
        </p:nvCxnSpPr>
        <p:spPr>
          <a:xfrm>
            <a:off x="5148403" y="3656426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023C29-FC43-DBCA-9C9B-6CE48EE90EB5}"/>
              </a:ext>
            </a:extLst>
          </p:cNvPr>
          <p:cNvCxnSpPr>
            <a:cxnSpLocks/>
          </p:cNvCxnSpPr>
          <p:nvPr/>
        </p:nvCxnSpPr>
        <p:spPr>
          <a:xfrm>
            <a:off x="5148403" y="4021478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ABC2A8-AE20-F224-99FB-57ECF2DA70FD}"/>
              </a:ext>
            </a:extLst>
          </p:cNvPr>
          <p:cNvCxnSpPr>
            <a:cxnSpLocks/>
          </p:cNvCxnSpPr>
          <p:nvPr/>
        </p:nvCxnSpPr>
        <p:spPr>
          <a:xfrm>
            <a:off x="5157266" y="4382984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416E3C-6AA9-F2DA-A03F-782AD1439228}"/>
              </a:ext>
            </a:extLst>
          </p:cNvPr>
          <p:cNvCxnSpPr>
            <a:cxnSpLocks/>
          </p:cNvCxnSpPr>
          <p:nvPr/>
        </p:nvCxnSpPr>
        <p:spPr>
          <a:xfrm>
            <a:off x="5148403" y="4748035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6B8AB7-E3F3-6E9A-1201-E6D74F5A0FEC}"/>
                  </a:ext>
                </a:extLst>
              </p:cNvPr>
              <p:cNvSpPr txBox="1"/>
              <p:nvPr/>
            </p:nvSpPr>
            <p:spPr>
              <a:xfrm rot="10800000">
                <a:off x="5082522" y="1273429"/>
                <a:ext cx="678434" cy="1799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6B8AB7-E3F3-6E9A-1201-E6D74F5A0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082522" y="1273429"/>
                <a:ext cx="678434" cy="17993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Brace 50">
            <a:extLst>
              <a:ext uri="{FF2B5EF4-FFF2-40B4-BE49-F238E27FC236}">
                <a16:creationId xmlns:a16="http://schemas.microsoft.com/office/drawing/2014/main" id="{18F6659B-792E-2ECB-C531-0E16EEFF0888}"/>
              </a:ext>
            </a:extLst>
          </p:cNvPr>
          <p:cNvSpPr/>
          <p:nvPr/>
        </p:nvSpPr>
        <p:spPr>
          <a:xfrm rot="10800000">
            <a:off x="744007" y="2056705"/>
            <a:ext cx="270709" cy="826241"/>
          </a:xfrm>
          <a:prstGeom prst="rightBrace">
            <a:avLst>
              <a:gd name="adj1" fmla="val 2670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A9C0-2973-7C39-C220-B2F7D55006DB}"/>
                  </a:ext>
                </a:extLst>
              </p:cNvPr>
              <p:cNvSpPr txBox="1"/>
              <p:nvPr/>
            </p:nvSpPr>
            <p:spPr>
              <a:xfrm>
                <a:off x="101728" y="2299897"/>
                <a:ext cx="8283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A9C0-2973-7C39-C220-B2F7D5500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8" y="2299897"/>
                <a:ext cx="82837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0C7D55A-0CC3-67E7-4693-76B50F0B7EB3}"/>
              </a:ext>
            </a:extLst>
          </p:cNvPr>
          <p:cNvSpPr txBox="1"/>
          <p:nvPr/>
        </p:nvSpPr>
        <p:spPr>
          <a:xfrm>
            <a:off x="5271898" y="3449561"/>
            <a:ext cx="326143" cy="1893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559F16-07C0-E0FC-CE1F-982DDEF361B3}"/>
                  </a:ext>
                </a:extLst>
              </p:cNvPr>
              <p:cNvSpPr txBox="1"/>
              <p:nvPr/>
            </p:nvSpPr>
            <p:spPr>
              <a:xfrm>
                <a:off x="4817776" y="3492890"/>
                <a:ext cx="418957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endParaRPr lang="en-US" sz="500" b="1" dirty="0"/>
              </a:p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endParaRPr lang="en-US" sz="500" b="1" dirty="0"/>
              </a:p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endParaRPr lang="en-US" sz="500" b="1" dirty="0"/>
              </a:p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endParaRPr lang="en-US" sz="500" b="1" dirty="0"/>
              </a:p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559F16-07C0-E0FC-CE1F-982DDEF3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76" y="3492890"/>
                <a:ext cx="418957" cy="2062103"/>
              </a:xfrm>
              <a:prstGeom prst="rect">
                <a:avLst/>
              </a:prstGeom>
              <a:blipFill>
                <a:blip r:embed="rId10"/>
                <a:stretch>
                  <a:fillRect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696BC1-F866-5BBA-5816-4A82C736C7CA}"/>
                  </a:ext>
                </a:extLst>
              </p:cNvPr>
              <p:cNvSpPr txBox="1"/>
              <p:nvPr/>
            </p:nvSpPr>
            <p:spPr>
              <a:xfrm>
                <a:off x="5640028" y="3501750"/>
                <a:ext cx="418957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0</a:t>
                </a:r>
              </a:p>
              <a:p>
                <a:pPr algn="ctr"/>
                <a:endParaRPr lang="en-US" sz="500" b="1" dirty="0">
                  <a:highlight>
                    <a:srgbClr val="FFFF00"/>
                  </a:highlight>
                </a:endParaRPr>
              </a:p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1</a:t>
                </a:r>
              </a:p>
              <a:p>
                <a:pPr algn="ctr"/>
                <a:endParaRPr lang="en-US" sz="500" b="1" dirty="0">
                  <a:highlight>
                    <a:srgbClr val="FFFF00"/>
                  </a:highlight>
                </a:endParaRPr>
              </a:p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0</a:t>
                </a:r>
              </a:p>
              <a:p>
                <a:pPr algn="ctr"/>
                <a:endParaRPr lang="en-US" sz="500" b="1" dirty="0">
                  <a:highlight>
                    <a:srgbClr val="FFFF00"/>
                  </a:highlight>
                </a:endParaRPr>
              </a:p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0</a:t>
                </a:r>
              </a:p>
              <a:p>
                <a:pPr algn="ctr"/>
                <a:endParaRPr lang="en-US" sz="500" b="1" dirty="0">
                  <a:highlight>
                    <a:srgbClr val="FFFF00"/>
                  </a:highlight>
                </a:endParaRPr>
              </a:p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696BC1-F866-5BBA-5816-4A82C736C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028" y="3501750"/>
                <a:ext cx="418957" cy="2062103"/>
              </a:xfrm>
              <a:prstGeom prst="rect">
                <a:avLst/>
              </a:prstGeom>
              <a:blipFill>
                <a:blip r:embed="rId11"/>
                <a:stretch>
                  <a:fillRect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472617B-6F1D-DAF3-09FA-59754E938964}"/>
              </a:ext>
            </a:extLst>
          </p:cNvPr>
          <p:cNvCxnSpPr>
            <a:cxnSpLocks/>
          </p:cNvCxnSpPr>
          <p:nvPr/>
        </p:nvCxnSpPr>
        <p:spPr>
          <a:xfrm>
            <a:off x="6089696" y="3130320"/>
            <a:ext cx="8863" cy="510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0A71553-C343-5FC0-E24E-6B17F23D6BE1}"/>
              </a:ext>
            </a:extLst>
          </p:cNvPr>
          <p:cNvSpPr txBox="1"/>
          <p:nvPr/>
        </p:nvSpPr>
        <p:spPr>
          <a:xfrm>
            <a:off x="5973772" y="2968949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8419E8-7F34-1FB4-9EF9-D39FB8F841C2}"/>
              </a:ext>
            </a:extLst>
          </p:cNvPr>
          <p:cNvSpPr txBox="1"/>
          <p:nvPr/>
        </p:nvSpPr>
        <p:spPr>
          <a:xfrm rot="10800000">
            <a:off x="5497616" y="3162382"/>
            <a:ext cx="1201886" cy="4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E9AECF-6515-DA1F-C558-361727D77B1B}"/>
                  </a:ext>
                </a:extLst>
              </p:cNvPr>
              <p:cNvSpPr txBox="1"/>
              <p:nvPr/>
            </p:nvSpPr>
            <p:spPr>
              <a:xfrm>
                <a:off x="5897590" y="3123703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E9AECF-6515-DA1F-C558-361727D77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590" y="3123703"/>
                <a:ext cx="401202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150076-2A35-C76F-170B-1E3B0819F43E}"/>
                  </a:ext>
                </a:extLst>
              </p:cNvPr>
              <p:cNvSpPr txBox="1"/>
              <p:nvPr/>
            </p:nvSpPr>
            <p:spPr>
              <a:xfrm>
                <a:off x="6193530" y="3467488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150076-2A35-C76F-170B-1E3B0819F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530" y="3467488"/>
                <a:ext cx="401202" cy="10156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8098C0-7ED5-90C3-E168-33542F7383F6}"/>
                  </a:ext>
                </a:extLst>
              </p:cNvPr>
              <p:cNvSpPr txBox="1"/>
              <p:nvPr/>
            </p:nvSpPr>
            <p:spPr>
              <a:xfrm>
                <a:off x="6489469" y="3827224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8098C0-7ED5-90C3-E168-33542F73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469" y="3827224"/>
                <a:ext cx="401202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2C504FA-7E79-0480-C228-CCCEB6B91397}"/>
                  </a:ext>
                </a:extLst>
              </p:cNvPr>
              <p:cNvSpPr txBox="1"/>
              <p:nvPr/>
            </p:nvSpPr>
            <p:spPr>
              <a:xfrm>
                <a:off x="6774778" y="4186959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2C504FA-7E79-0480-C228-CCCEB6B9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778" y="4186959"/>
                <a:ext cx="401202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201D1F-A3CC-55A9-63EC-911FEDE6D35A}"/>
                  </a:ext>
                </a:extLst>
              </p:cNvPr>
              <p:cNvSpPr txBox="1"/>
              <p:nvPr/>
            </p:nvSpPr>
            <p:spPr>
              <a:xfrm>
                <a:off x="7083118" y="4553782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201D1F-A3CC-55A9-63EC-911FEDE6D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18" y="4553782"/>
                <a:ext cx="401202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567A715-1239-4DC8-18C6-B17C6597BFB4}"/>
              </a:ext>
            </a:extLst>
          </p:cNvPr>
          <p:cNvCxnSpPr>
            <a:cxnSpLocks/>
          </p:cNvCxnSpPr>
          <p:nvPr/>
        </p:nvCxnSpPr>
        <p:spPr>
          <a:xfrm>
            <a:off x="7273459" y="3153812"/>
            <a:ext cx="8863" cy="1937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9CB2613-ADEA-D2F6-E7B7-E33C6CF6E786}"/>
              </a:ext>
            </a:extLst>
          </p:cNvPr>
          <p:cNvCxnSpPr>
            <a:cxnSpLocks/>
          </p:cNvCxnSpPr>
          <p:nvPr/>
        </p:nvCxnSpPr>
        <p:spPr>
          <a:xfrm>
            <a:off x="6383868" y="3183680"/>
            <a:ext cx="8863" cy="8217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7C8A621-7BED-9521-6117-1F56BA28F949}"/>
              </a:ext>
            </a:extLst>
          </p:cNvPr>
          <p:cNvCxnSpPr>
            <a:cxnSpLocks/>
          </p:cNvCxnSpPr>
          <p:nvPr/>
        </p:nvCxnSpPr>
        <p:spPr>
          <a:xfrm>
            <a:off x="6681575" y="3131214"/>
            <a:ext cx="8863" cy="1203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7BAD96A-57B1-7DEA-15C7-5F6D40897679}"/>
              </a:ext>
            </a:extLst>
          </p:cNvPr>
          <p:cNvCxnSpPr>
            <a:cxnSpLocks/>
          </p:cNvCxnSpPr>
          <p:nvPr/>
        </p:nvCxnSpPr>
        <p:spPr>
          <a:xfrm>
            <a:off x="6968656" y="3139433"/>
            <a:ext cx="8863" cy="1601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E9995EA-9CFA-1D42-5855-55364BB8DC8C}"/>
              </a:ext>
            </a:extLst>
          </p:cNvPr>
          <p:cNvSpPr txBox="1"/>
          <p:nvPr/>
        </p:nvSpPr>
        <p:spPr>
          <a:xfrm>
            <a:off x="6275028" y="2967177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07CDEF-7B06-9DDA-7CE7-FC3E370191FE}"/>
              </a:ext>
            </a:extLst>
          </p:cNvPr>
          <p:cNvSpPr txBox="1"/>
          <p:nvPr/>
        </p:nvSpPr>
        <p:spPr>
          <a:xfrm>
            <a:off x="6567419" y="2961861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67F4D8-5963-DEB4-4279-03C6CB08634B}"/>
              </a:ext>
            </a:extLst>
          </p:cNvPr>
          <p:cNvSpPr txBox="1"/>
          <p:nvPr/>
        </p:nvSpPr>
        <p:spPr>
          <a:xfrm>
            <a:off x="6858043" y="2960089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894C22E-4AB9-36F8-BA0E-09EE7D29FDEA}"/>
              </a:ext>
            </a:extLst>
          </p:cNvPr>
          <p:cNvSpPr txBox="1"/>
          <p:nvPr/>
        </p:nvSpPr>
        <p:spPr>
          <a:xfrm>
            <a:off x="7148665" y="2963633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0D887D5-78EC-11C9-86C7-9EF29A3E204D}"/>
              </a:ext>
            </a:extLst>
          </p:cNvPr>
          <p:cNvGrpSpPr/>
          <p:nvPr/>
        </p:nvGrpSpPr>
        <p:grpSpPr>
          <a:xfrm>
            <a:off x="8790180" y="2016358"/>
            <a:ext cx="2915044" cy="1251508"/>
            <a:chOff x="8543856" y="2177492"/>
            <a:chExt cx="2915044" cy="125150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E987A3A-D250-C0F7-6B61-2D8CD6EAD443}"/>
                </a:ext>
              </a:extLst>
            </p:cNvPr>
            <p:cNvGrpSpPr/>
            <p:nvPr/>
          </p:nvGrpSpPr>
          <p:grpSpPr>
            <a:xfrm>
              <a:off x="8543856" y="2177492"/>
              <a:ext cx="401202" cy="1251508"/>
              <a:chOff x="8931414" y="3977852"/>
              <a:chExt cx="401202" cy="12515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/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A9A2C42-D5D7-29C5-D4BF-75A63B0AA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87" y="4476688"/>
                <a:ext cx="8863" cy="6173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3A6027A-3A87-74F4-A0EA-A1CDBFC8FD93}"/>
                  </a:ext>
                </a:extLst>
              </p:cNvPr>
              <p:cNvSpPr txBox="1"/>
              <p:nvPr/>
            </p:nvSpPr>
            <p:spPr>
              <a:xfrm>
                <a:off x="9013787" y="492158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/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1800" dirty="0"/>
                    <a:t> </a:t>
                  </a:r>
                  <a:r>
                    <a:rPr lang="en-US" sz="1800" dirty="0" err="1"/>
                    <a:t>Clifford+T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B058647-EBCE-B961-9BC9-917C2901792A}"/>
                  </a:ext>
                </a:extLst>
              </p:cNvPr>
              <p:cNvSpPr txBox="1"/>
              <p:nvPr/>
            </p:nvSpPr>
            <p:spPr>
              <a:xfrm>
                <a:off x="3844981" y="2455131"/>
                <a:ext cx="104944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B058647-EBCE-B961-9BC9-917C2901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81" y="2455131"/>
                <a:ext cx="1049449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221171-62F6-F45A-3585-2E93705F4DCB}"/>
                  </a:ext>
                </a:extLst>
              </p:cNvPr>
              <p:cNvSpPr txBox="1"/>
              <p:nvPr/>
            </p:nvSpPr>
            <p:spPr>
              <a:xfrm>
                <a:off x="3389775" y="4296294"/>
                <a:ext cx="1160697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221171-62F6-F45A-3585-2E93705F4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75" y="4296294"/>
                <a:ext cx="1160697" cy="57637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3783072C-DA72-6B04-8759-78A86A91D345}"/>
              </a:ext>
            </a:extLst>
          </p:cNvPr>
          <p:cNvSpPr/>
          <p:nvPr/>
        </p:nvSpPr>
        <p:spPr>
          <a:xfrm rot="10800000">
            <a:off x="4480215" y="3605112"/>
            <a:ext cx="345475" cy="1958740"/>
          </a:xfrm>
          <a:prstGeom prst="rightBrace">
            <a:avLst>
              <a:gd name="adj1" fmla="val 2670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45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1A168C9-D125-934F-3BA0-BD99A0C5E875}"/>
              </a:ext>
            </a:extLst>
          </p:cNvPr>
          <p:cNvCxnSpPr>
            <a:cxnSpLocks/>
          </p:cNvCxnSpPr>
          <p:nvPr/>
        </p:nvCxnSpPr>
        <p:spPr>
          <a:xfrm>
            <a:off x="5148402" y="5102454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3FAFF3C-FDB6-1E4E-CBFE-7AFB1E7C628C}"/>
              </a:ext>
            </a:extLst>
          </p:cNvPr>
          <p:cNvGrpSpPr/>
          <p:nvPr/>
        </p:nvGrpSpPr>
        <p:grpSpPr>
          <a:xfrm>
            <a:off x="985755" y="2059810"/>
            <a:ext cx="2588990" cy="2207176"/>
            <a:chOff x="7524778" y="2874791"/>
            <a:chExt cx="2588990" cy="220717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CF53FF-361C-A4CC-7BC8-C52600BBBDC6}"/>
                </a:ext>
              </a:extLst>
            </p:cNvPr>
            <p:cNvCxnSpPr>
              <a:cxnSpLocks/>
            </p:cNvCxnSpPr>
            <p:nvPr/>
          </p:nvCxnSpPr>
          <p:spPr>
            <a:xfrm>
              <a:off x="7533641" y="2972858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B5441-CD08-9227-D147-5C79325CB679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78" y="3332594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A4439D-7ABB-36D6-9ECB-645D33E22666}"/>
                </a:ext>
              </a:extLst>
            </p:cNvPr>
            <p:cNvCxnSpPr>
              <a:cxnSpLocks/>
            </p:cNvCxnSpPr>
            <p:nvPr/>
          </p:nvCxnSpPr>
          <p:spPr>
            <a:xfrm>
              <a:off x="7533641" y="4000672"/>
              <a:ext cx="258012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5C56D9-CBB9-8816-94FE-DBE668632B9E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8813676" y="2980610"/>
              <a:ext cx="8863" cy="90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A9D416-1BCC-1167-14A3-948CF1B87E0C}"/>
                    </a:ext>
                  </a:extLst>
                </p:cNvPr>
                <p:cNvSpPr txBox="1"/>
                <p:nvPr/>
              </p:nvSpPr>
              <p:spPr>
                <a:xfrm>
                  <a:off x="8073219" y="3813328"/>
                  <a:ext cx="1513325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THTTH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A9D416-1BCC-1167-14A3-948CF1B87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3219" y="3813328"/>
                  <a:ext cx="1513325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42FA29-00D7-EAF5-1BD7-6D6E6C7CCC88}"/>
                    </a:ext>
                  </a:extLst>
                </p:cNvPr>
                <p:cNvSpPr txBox="1"/>
                <p:nvPr/>
              </p:nvSpPr>
              <p:spPr>
                <a:xfrm rot="10800000">
                  <a:off x="8483322" y="2874791"/>
                  <a:ext cx="678434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42FA29-00D7-EAF5-1BD7-6D6E6C7CC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8483322" y="2874791"/>
                  <a:ext cx="678434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ight Brace 55">
              <a:extLst>
                <a:ext uri="{FF2B5EF4-FFF2-40B4-BE49-F238E27FC236}">
                  <a16:creationId xmlns:a16="http://schemas.microsoft.com/office/drawing/2014/main" id="{8955E252-B174-7DE0-47FF-121F09F28853}"/>
                </a:ext>
              </a:extLst>
            </p:cNvPr>
            <p:cNvSpPr/>
            <p:nvPr/>
          </p:nvSpPr>
          <p:spPr>
            <a:xfrm rot="5400000">
              <a:off x="8698957" y="3650762"/>
              <a:ext cx="261846" cy="1513325"/>
            </a:xfrm>
            <a:prstGeom prst="rightBrace">
              <a:avLst>
                <a:gd name="adj1" fmla="val 60087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848E08-2366-5A66-23DD-10C875978BFD}"/>
                    </a:ext>
                  </a:extLst>
                </p:cNvPr>
                <p:cNvSpPr txBox="1"/>
                <p:nvPr/>
              </p:nvSpPr>
              <p:spPr>
                <a:xfrm>
                  <a:off x="7951849" y="4505591"/>
                  <a:ext cx="1741380" cy="576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D848E08-2366-5A66-23DD-10C875978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849" y="4505591"/>
                  <a:ext cx="1741380" cy="5763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0ACEC4-4FE2-A871-F828-B582E21F731B}"/>
                  </a:ext>
                </a:extLst>
              </p:cNvPr>
              <p:cNvSpPr txBox="1"/>
              <p:nvPr/>
            </p:nvSpPr>
            <p:spPr>
              <a:xfrm rot="10800000">
                <a:off x="1902680" y="1690688"/>
                <a:ext cx="7462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0ACEC4-4FE2-A871-F828-B582E21F7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902680" y="1690688"/>
                <a:ext cx="74627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B51AA8-7283-0F40-8406-7040EB4E3299}"/>
              </a:ext>
            </a:extLst>
          </p:cNvPr>
          <p:cNvCxnSpPr>
            <a:cxnSpLocks/>
          </p:cNvCxnSpPr>
          <p:nvPr/>
        </p:nvCxnSpPr>
        <p:spPr>
          <a:xfrm>
            <a:off x="5148403" y="2157375"/>
            <a:ext cx="25801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603D4-C305-A547-6AAF-375DDFAA7328}"/>
              </a:ext>
            </a:extLst>
          </p:cNvPr>
          <p:cNvCxnSpPr>
            <a:cxnSpLocks/>
          </p:cNvCxnSpPr>
          <p:nvPr/>
        </p:nvCxnSpPr>
        <p:spPr>
          <a:xfrm>
            <a:off x="5148403" y="2515859"/>
            <a:ext cx="25801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5A1B80-707A-3B26-BEBA-93F976D470FD}"/>
              </a:ext>
            </a:extLst>
          </p:cNvPr>
          <p:cNvCxnSpPr>
            <a:cxnSpLocks/>
          </p:cNvCxnSpPr>
          <p:nvPr/>
        </p:nvCxnSpPr>
        <p:spPr>
          <a:xfrm>
            <a:off x="5157266" y="3183937"/>
            <a:ext cx="25801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361F93-A15F-28D1-3ADA-BC6D514E223C}"/>
              </a:ext>
            </a:extLst>
          </p:cNvPr>
          <p:cNvCxnSpPr>
            <a:cxnSpLocks/>
          </p:cNvCxnSpPr>
          <p:nvPr/>
        </p:nvCxnSpPr>
        <p:spPr>
          <a:xfrm>
            <a:off x="5418192" y="2180420"/>
            <a:ext cx="8863" cy="1301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92D2B-03AA-54F0-B0CD-B04866538F1D}"/>
                  </a:ext>
                </a:extLst>
              </p:cNvPr>
              <p:cNvSpPr txBox="1"/>
              <p:nvPr/>
            </p:nvSpPr>
            <p:spPr>
              <a:xfrm rot="10800000">
                <a:off x="5039283" y="1688934"/>
                <a:ext cx="7462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92D2B-03AA-54F0-B0CD-B04866538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039283" y="1688934"/>
                <a:ext cx="74627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B5AC8-47D0-1B5D-8DDC-3E82B6E4BDEC}"/>
              </a:ext>
            </a:extLst>
          </p:cNvPr>
          <p:cNvCxnSpPr>
            <a:cxnSpLocks/>
          </p:cNvCxnSpPr>
          <p:nvPr/>
        </p:nvCxnSpPr>
        <p:spPr>
          <a:xfrm>
            <a:off x="5148403" y="3656426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023C29-FC43-DBCA-9C9B-6CE48EE90EB5}"/>
              </a:ext>
            </a:extLst>
          </p:cNvPr>
          <p:cNvCxnSpPr>
            <a:cxnSpLocks/>
          </p:cNvCxnSpPr>
          <p:nvPr/>
        </p:nvCxnSpPr>
        <p:spPr>
          <a:xfrm>
            <a:off x="5148403" y="4021478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ABC2A8-AE20-F224-99FB-57ECF2DA70FD}"/>
              </a:ext>
            </a:extLst>
          </p:cNvPr>
          <p:cNvCxnSpPr>
            <a:cxnSpLocks/>
          </p:cNvCxnSpPr>
          <p:nvPr/>
        </p:nvCxnSpPr>
        <p:spPr>
          <a:xfrm>
            <a:off x="5157266" y="4382984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416E3C-6AA9-F2DA-A03F-782AD1439228}"/>
              </a:ext>
            </a:extLst>
          </p:cNvPr>
          <p:cNvCxnSpPr>
            <a:cxnSpLocks/>
          </p:cNvCxnSpPr>
          <p:nvPr/>
        </p:nvCxnSpPr>
        <p:spPr>
          <a:xfrm>
            <a:off x="5148403" y="4748035"/>
            <a:ext cx="25801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6B8AB7-E3F3-6E9A-1201-E6D74F5A0FEC}"/>
                  </a:ext>
                </a:extLst>
              </p:cNvPr>
              <p:cNvSpPr txBox="1"/>
              <p:nvPr/>
            </p:nvSpPr>
            <p:spPr>
              <a:xfrm rot="10800000">
                <a:off x="5082522" y="1273429"/>
                <a:ext cx="678434" cy="1799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6B8AB7-E3F3-6E9A-1201-E6D74F5A0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082522" y="1273429"/>
                <a:ext cx="678434" cy="17993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Brace 50">
            <a:extLst>
              <a:ext uri="{FF2B5EF4-FFF2-40B4-BE49-F238E27FC236}">
                <a16:creationId xmlns:a16="http://schemas.microsoft.com/office/drawing/2014/main" id="{18F6659B-792E-2ECB-C531-0E16EEFF0888}"/>
              </a:ext>
            </a:extLst>
          </p:cNvPr>
          <p:cNvSpPr/>
          <p:nvPr/>
        </p:nvSpPr>
        <p:spPr>
          <a:xfrm rot="10800000">
            <a:off x="744007" y="2056705"/>
            <a:ext cx="270709" cy="826241"/>
          </a:xfrm>
          <a:prstGeom prst="rightBrace">
            <a:avLst>
              <a:gd name="adj1" fmla="val 2670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A9C0-2973-7C39-C220-B2F7D55006DB}"/>
                  </a:ext>
                </a:extLst>
              </p:cNvPr>
              <p:cNvSpPr txBox="1"/>
              <p:nvPr/>
            </p:nvSpPr>
            <p:spPr>
              <a:xfrm>
                <a:off x="101728" y="2299897"/>
                <a:ext cx="8283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A9C0-2973-7C39-C220-B2F7D5500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8" y="2299897"/>
                <a:ext cx="82837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0C7D55A-0CC3-67E7-4693-76B50F0B7EB3}"/>
              </a:ext>
            </a:extLst>
          </p:cNvPr>
          <p:cNvSpPr txBox="1"/>
          <p:nvPr/>
        </p:nvSpPr>
        <p:spPr>
          <a:xfrm>
            <a:off x="5271898" y="3449561"/>
            <a:ext cx="326143" cy="1893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559F16-07C0-E0FC-CE1F-982DDEF361B3}"/>
                  </a:ext>
                </a:extLst>
              </p:cNvPr>
              <p:cNvSpPr txBox="1"/>
              <p:nvPr/>
            </p:nvSpPr>
            <p:spPr>
              <a:xfrm>
                <a:off x="4817776" y="3492890"/>
                <a:ext cx="418957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endParaRPr lang="en-US" sz="500" b="1" dirty="0"/>
              </a:p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endParaRPr lang="en-US" sz="500" b="1" dirty="0"/>
              </a:p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endParaRPr lang="en-US" sz="500" b="1" dirty="0"/>
              </a:p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endParaRPr lang="en-US" sz="500" b="1" dirty="0"/>
              </a:p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559F16-07C0-E0FC-CE1F-982DDEF3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76" y="3492890"/>
                <a:ext cx="418957" cy="2062103"/>
              </a:xfrm>
              <a:prstGeom prst="rect">
                <a:avLst/>
              </a:prstGeom>
              <a:blipFill>
                <a:blip r:embed="rId10"/>
                <a:stretch>
                  <a:fillRect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696BC1-F866-5BBA-5816-4A82C736C7CA}"/>
                  </a:ext>
                </a:extLst>
              </p:cNvPr>
              <p:cNvSpPr txBox="1"/>
              <p:nvPr/>
            </p:nvSpPr>
            <p:spPr>
              <a:xfrm>
                <a:off x="5640028" y="3501750"/>
                <a:ext cx="418957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0</a:t>
                </a:r>
              </a:p>
              <a:p>
                <a:pPr algn="ctr"/>
                <a:endParaRPr lang="en-US" sz="500" b="1" dirty="0">
                  <a:highlight>
                    <a:srgbClr val="FFFF00"/>
                  </a:highlight>
                </a:endParaRPr>
              </a:p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1</a:t>
                </a:r>
              </a:p>
              <a:p>
                <a:pPr algn="ctr"/>
                <a:endParaRPr lang="en-US" sz="500" b="1" dirty="0">
                  <a:highlight>
                    <a:srgbClr val="FFFF00"/>
                  </a:highlight>
                </a:endParaRPr>
              </a:p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0</a:t>
                </a:r>
              </a:p>
              <a:p>
                <a:pPr algn="ctr"/>
                <a:endParaRPr lang="en-US" sz="500" b="1" dirty="0">
                  <a:highlight>
                    <a:srgbClr val="FFFF00"/>
                  </a:highlight>
                </a:endParaRPr>
              </a:p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0</a:t>
                </a:r>
              </a:p>
              <a:p>
                <a:pPr algn="ctr"/>
                <a:endParaRPr lang="en-US" sz="500" b="1" dirty="0">
                  <a:highlight>
                    <a:srgbClr val="FFFF00"/>
                  </a:highlight>
                </a:endParaRPr>
              </a:p>
              <a:p>
                <a:pPr algn="ctr"/>
                <a:r>
                  <a:rPr lang="en-US" b="1" dirty="0">
                    <a:highlight>
                      <a:srgbClr val="FFFF00"/>
                    </a:highlight>
                  </a:rPr>
                  <a:t>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696BC1-F866-5BBA-5816-4A82C736C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028" y="3501750"/>
                <a:ext cx="418957" cy="2062103"/>
              </a:xfrm>
              <a:prstGeom prst="rect">
                <a:avLst/>
              </a:prstGeom>
              <a:blipFill>
                <a:blip r:embed="rId11"/>
                <a:stretch>
                  <a:fillRect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472617B-6F1D-DAF3-09FA-59754E938964}"/>
              </a:ext>
            </a:extLst>
          </p:cNvPr>
          <p:cNvCxnSpPr>
            <a:cxnSpLocks/>
          </p:cNvCxnSpPr>
          <p:nvPr/>
        </p:nvCxnSpPr>
        <p:spPr>
          <a:xfrm>
            <a:off x="6089696" y="3130320"/>
            <a:ext cx="8863" cy="510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0A71553-C343-5FC0-E24E-6B17F23D6BE1}"/>
              </a:ext>
            </a:extLst>
          </p:cNvPr>
          <p:cNvSpPr txBox="1"/>
          <p:nvPr/>
        </p:nvSpPr>
        <p:spPr>
          <a:xfrm>
            <a:off x="5973772" y="2968949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8419E8-7F34-1FB4-9EF9-D39FB8F841C2}"/>
              </a:ext>
            </a:extLst>
          </p:cNvPr>
          <p:cNvSpPr txBox="1"/>
          <p:nvPr/>
        </p:nvSpPr>
        <p:spPr>
          <a:xfrm rot="10800000">
            <a:off x="5497616" y="3162382"/>
            <a:ext cx="1201886" cy="4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E9AECF-6515-DA1F-C558-361727D77B1B}"/>
                  </a:ext>
                </a:extLst>
              </p:cNvPr>
              <p:cNvSpPr txBox="1"/>
              <p:nvPr/>
            </p:nvSpPr>
            <p:spPr>
              <a:xfrm>
                <a:off x="5897590" y="3123703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E9AECF-6515-DA1F-C558-361727D77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590" y="3123703"/>
                <a:ext cx="401202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150076-2A35-C76F-170B-1E3B0819F43E}"/>
                  </a:ext>
                </a:extLst>
              </p:cNvPr>
              <p:cNvSpPr txBox="1"/>
              <p:nvPr/>
            </p:nvSpPr>
            <p:spPr>
              <a:xfrm>
                <a:off x="6193530" y="3467488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150076-2A35-C76F-170B-1E3B0819F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530" y="3467488"/>
                <a:ext cx="401202" cy="10156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8098C0-7ED5-90C3-E168-33542F7383F6}"/>
                  </a:ext>
                </a:extLst>
              </p:cNvPr>
              <p:cNvSpPr txBox="1"/>
              <p:nvPr/>
            </p:nvSpPr>
            <p:spPr>
              <a:xfrm>
                <a:off x="6489469" y="3827224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8098C0-7ED5-90C3-E168-33542F73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469" y="3827224"/>
                <a:ext cx="401202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2C504FA-7E79-0480-C228-CCCEB6B91397}"/>
                  </a:ext>
                </a:extLst>
              </p:cNvPr>
              <p:cNvSpPr txBox="1"/>
              <p:nvPr/>
            </p:nvSpPr>
            <p:spPr>
              <a:xfrm>
                <a:off x="6774778" y="4186959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2C504FA-7E79-0480-C228-CCCEB6B9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778" y="4186959"/>
                <a:ext cx="401202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201D1F-A3CC-55A9-63EC-911FEDE6D35A}"/>
                  </a:ext>
                </a:extLst>
              </p:cNvPr>
              <p:cNvSpPr txBox="1"/>
              <p:nvPr/>
            </p:nvSpPr>
            <p:spPr>
              <a:xfrm>
                <a:off x="7083118" y="4553782"/>
                <a:ext cx="4012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201D1F-A3CC-55A9-63EC-911FEDE6D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18" y="4553782"/>
                <a:ext cx="401202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567A715-1239-4DC8-18C6-B17C6597BFB4}"/>
              </a:ext>
            </a:extLst>
          </p:cNvPr>
          <p:cNvCxnSpPr>
            <a:cxnSpLocks/>
          </p:cNvCxnSpPr>
          <p:nvPr/>
        </p:nvCxnSpPr>
        <p:spPr>
          <a:xfrm>
            <a:off x="7273459" y="3153812"/>
            <a:ext cx="8863" cy="1937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9CB2613-ADEA-D2F6-E7B7-E33C6CF6E786}"/>
              </a:ext>
            </a:extLst>
          </p:cNvPr>
          <p:cNvCxnSpPr>
            <a:cxnSpLocks/>
          </p:cNvCxnSpPr>
          <p:nvPr/>
        </p:nvCxnSpPr>
        <p:spPr>
          <a:xfrm>
            <a:off x="6383868" y="3183680"/>
            <a:ext cx="8863" cy="8217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7C8A621-7BED-9521-6117-1F56BA28F949}"/>
              </a:ext>
            </a:extLst>
          </p:cNvPr>
          <p:cNvCxnSpPr>
            <a:cxnSpLocks/>
          </p:cNvCxnSpPr>
          <p:nvPr/>
        </p:nvCxnSpPr>
        <p:spPr>
          <a:xfrm>
            <a:off x="6681575" y="3131214"/>
            <a:ext cx="8863" cy="1203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7BAD96A-57B1-7DEA-15C7-5F6D40897679}"/>
              </a:ext>
            </a:extLst>
          </p:cNvPr>
          <p:cNvCxnSpPr>
            <a:cxnSpLocks/>
          </p:cNvCxnSpPr>
          <p:nvPr/>
        </p:nvCxnSpPr>
        <p:spPr>
          <a:xfrm>
            <a:off x="6968656" y="3139433"/>
            <a:ext cx="8863" cy="1601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E9995EA-9CFA-1D42-5855-55364BB8DC8C}"/>
              </a:ext>
            </a:extLst>
          </p:cNvPr>
          <p:cNvSpPr txBox="1"/>
          <p:nvPr/>
        </p:nvSpPr>
        <p:spPr>
          <a:xfrm>
            <a:off x="6275028" y="2967177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07CDEF-7B06-9DDA-7CE7-FC3E370191FE}"/>
              </a:ext>
            </a:extLst>
          </p:cNvPr>
          <p:cNvSpPr txBox="1"/>
          <p:nvPr/>
        </p:nvSpPr>
        <p:spPr>
          <a:xfrm>
            <a:off x="6567419" y="2961861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67F4D8-5963-DEB4-4279-03C6CB08634B}"/>
              </a:ext>
            </a:extLst>
          </p:cNvPr>
          <p:cNvSpPr txBox="1"/>
          <p:nvPr/>
        </p:nvSpPr>
        <p:spPr>
          <a:xfrm>
            <a:off x="6858043" y="2960089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894C22E-4AB9-36F8-BA0E-09EE7D29FDEA}"/>
              </a:ext>
            </a:extLst>
          </p:cNvPr>
          <p:cNvSpPr txBox="1"/>
          <p:nvPr/>
        </p:nvSpPr>
        <p:spPr>
          <a:xfrm>
            <a:off x="7148665" y="2963633"/>
            <a:ext cx="2470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0D887D5-78EC-11C9-86C7-9EF29A3E204D}"/>
              </a:ext>
            </a:extLst>
          </p:cNvPr>
          <p:cNvGrpSpPr/>
          <p:nvPr/>
        </p:nvGrpSpPr>
        <p:grpSpPr>
          <a:xfrm>
            <a:off x="8790180" y="2016358"/>
            <a:ext cx="2915044" cy="1251508"/>
            <a:chOff x="8543856" y="2177492"/>
            <a:chExt cx="2915044" cy="125150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E987A3A-D250-C0F7-6B61-2D8CD6EAD443}"/>
                </a:ext>
              </a:extLst>
            </p:cNvPr>
            <p:cNvGrpSpPr/>
            <p:nvPr/>
          </p:nvGrpSpPr>
          <p:grpSpPr>
            <a:xfrm>
              <a:off x="8543856" y="2177492"/>
              <a:ext cx="401202" cy="1251508"/>
              <a:chOff x="8931414" y="3977852"/>
              <a:chExt cx="401202" cy="12515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/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A9A2C42-D5D7-29C5-D4BF-75A63B0AA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87" y="4476688"/>
                <a:ext cx="8863" cy="6173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3A6027A-3A87-74F4-A0EA-A1CDBFC8FD93}"/>
                  </a:ext>
                </a:extLst>
              </p:cNvPr>
              <p:cNvSpPr txBox="1"/>
              <p:nvPr/>
            </p:nvSpPr>
            <p:spPr>
              <a:xfrm>
                <a:off x="9013787" y="492158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/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1800" dirty="0"/>
                    <a:t> </a:t>
                  </a:r>
                  <a:r>
                    <a:rPr lang="en-US" sz="1800" dirty="0" err="1"/>
                    <a:t>Clifford+T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E4F2319-9FD9-819F-608D-A83286E8562B}"/>
                  </a:ext>
                </a:extLst>
              </p:cNvPr>
              <p:cNvSpPr txBox="1"/>
              <p:nvPr/>
            </p:nvSpPr>
            <p:spPr>
              <a:xfrm>
                <a:off x="5887657" y="2643293"/>
                <a:ext cx="19382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T   H   T   </a:t>
                </a:r>
                <a:r>
                  <a:rPr lang="en-US" b="1" dirty="0" err="1"/>
                  <a:t>T</a:t>
                </a:r>
                <a:r>
                  <a:rPr lang="en-US" b="1" dirty="0"/>
                  <a:t>   H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E4F2319-9FD9-819F-608D-A83286E85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657" y="2643293"/>
                <a:ext cx="1938243" cy="369332"/>
              </a:xfrm>
              <a:prstGeom prst="rect">
                <a:avLst/>
              </a:prstGeom>
              <a:blipFill>
                <a:blip r:embed="rId19"/>
                <a:stretch>
                  <a:fillRect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B058647-EBCE-B961-9BC9-917C2901792A}"/>
                  </a:ext>
                </a:extLst>
              </p:cNvPr>
              <p:cNvSpPr txBox="1"/>
              <p:nvPr/>
            </p:nvSpPr>
            <p:spPr>
              <a:xfrm>
                <a:off x="3844981" y="2455131"/>
                <a:ext cx="104944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B058647-EBCE-B961-9BC9-917C2901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81" y="2455131"/>
                <a:ext cx="1049449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221171-62F6-F45A-3585-2E93705F4DCB}"/>
                  </a:ext>
                </a:extLst>
              </p:cNvPr>
              <p:cNvSpPr txBox="1"/>
              <p:nvPr/>
            </p:nvSpPr>
            <p:spPr>
              <a:xfrm>
                <a:off x="3389775" y="4296294"/>
                <a:ext cx="1160697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221171-62F6-F45A-3585-2E93705F4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775" y="4296294"/>
                <a:ext cx="1160697" cy="57637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Brace 104">
            <a:extLst>
              <a:ext uri="{FF2B5EF4-FFF2-40B4-BE49-F238E27FC236}">
                <a16:creationId xmlns:a16="http://schemas.microsoft.com/office/drawing/2014/main" id="{3783072C-DA72-6B04-8759-78A86A91D345}"/>
              </a:ext>
            </a:extLst>
          </p:cNvPr>
          <p:cNvSpPr/>
          <p:nvPr/>
        </p:nvSpPr>
        <p:spPr>
          <a:xfrm rot="10800000">
            <a:off x="4480215" y="3605112"/>
            <a:ext cx="345475" cy="1958740"/>
          </a:xfrm>
          <a:prstGeom prst="rightBrace">
            <a:avLst>
              <a:gd name="adj1" fmla="val 2670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337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2462A6-2B74-B806-12F2-470EA4808BD5}"/>
              </a:ext>
            </a:extLst>
          </p:cNvPr>
          <p:cNvGrpSpPr/>
          <p:nvPr/>
        </p:nvGrpSpPr>
        <p:grpSpPr>
          <a:xfrm>
            <a:off x="72746" y="812081"/>
            <a:ext cx="4111833" cy="4296016"/>
            <a:chOff x="-342262" y="1173304"/>
            <a:chExt cx="4111833" cy="4296016"/>
          </a:xfrm>
        </p:grpSpPr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18F6659B-792E-2ECB-C531-0E16EEFF0888}"/>
                </a:ext>
              </a:extLst>
            </p:cNvPr>
            <p:cNvSpPr/>
            <p:nvPr/>
          </p:nvSpPr>
          <p:spPr>
            <a:xfrm rot="10800000">
              <a:off x="744007" y="2056705"/>
              <a:ext cx="270709" cy="826241"/>
            </a:xfrm>
            <a:prstGeom prst="rightBrace">
              <a:avLst>
                <a:gd name="adj1" fmla="val 2670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/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07AB2-E913-6743-8F60-B63ED92B9828}"/>
                </a:ext>
              </a:extLst>
            </p:cNvPr>
            <p:cNvGrpSpPr/>
            <p:nvPr/>
          </p:nvGrpSpPr>
          <p:grpSpPr>
            <a:xfrm>
              <a:off x="-342262" y="1173304"/>
              <a:ext cx="4111833" cy="4296016"/>
              <a:chOff x="1284520" y="1273429"/>
              <a:chExt cx="4111833" cy="42960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1A168C9-D125-934F-3BA0-BD99A0C5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5" y="510245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1B51AA8-7283-0F40-8406-7040EB4E3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157375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55603D4-C305-A547-6AAF-375DDFAA7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515859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5A1B80-707A-3B26-BEBA-93F976D4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3183937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361F93-A15F-28D1-3ADA-BC6D514E2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645" y="2180420"/>
                <a:ext cx="8863" cy="1301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EB5AC8-47D0-1B5D-8DDC-3E82B6E4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3656426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0023C29-FC43-DBCA-9C9B-6CE48EE90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021478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ABC2A8-AE20-F224-99FB-57ECF2DA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438298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6416E3C-6AA9-F2DA-A03F-782AD1439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748035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D55A-0CC3-67E7-4693-76B50F0B7EB3}"/>
                  </a:ext>
                </a:extLst>
              </p:cNvPr>
              <p:cNvSpPr txBox="1"/>
              <p:nvPr/>
            </p:nvSpPr>
            <p:spPr>
              <a:xfrm>
                <a:off x="2842351" y="3449561"/>
                <a:ext cx="326143" cy="189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72617B-6F1D-DAF3-09FA-59754E938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149" y="3130320"/>
                <a:ext cx="8863" cy="510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A71553-C343-5FC0-E24E-6B17F23D6BE1}"/>
                  </a:ext>
                </a:extLst>
              </p:cNvPr>
              <p:cNvSpPr txBox="1"/>
              <p:nvPr/>
            </p:nvSpPr>
            <p:spPr>
              <a:xfrm>
                <a:off x="3544225" y="296894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8419E8-7F34-1FB4-9EF9-D39FB8F841C2}"/>
                  </a:ext>
                </a:extLst>
              </p:cNvPr>
              <p:cNvSpPr txBox="1"/>
              <p:nvPr/>
            </p:nvSpPr>
            <p:spPr>
              <a:xfrm rot="10800000">
                <a:off x="3068069" y="3162382"/>
                <a:ext cx="1201886" cy="43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6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/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/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567A715-1239-4DC8-18C6-B17C6597B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3912" y="3153812"/>
                <a:ext cx="8863" cy="19376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9CB2613-ADEA-D2F6-E7B7-E33C6CF6E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4321" y="3183680"/>
                <a:ext cx="8863" cy="821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7C8A621-7BED-9521-6117-1F56BA28F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028" y="3131214"/>
                <a:ext cx="8863" cy="1203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BAD96A-57B1-7DEA-15C7-5F6D40897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09" y="3139433"/>
                <a:ext cx="8863" cy="1601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9995EA-9CFA-1D42-5855-55364BB8DC8C}"/>
                  </a:ext>
                </a:extLst>
              </p:cNvPr>
              <p:cNvSpPr txBox="1"/>
              <p:nvPr/>
            </p:nvSpPr>
            <p:spPr>
              <a:xfrm>
                <a:off x="3845481" y="2967177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07CDEF-7B06-9DDA-7CE7-FC3E370191FE}"/>
                  </a:ext>
                </a:extLst>
              </p:cNvPr>
              <p:cNvSpPr txBox="1"/>
              <p:nvPr/>
            </p:nvSpPr>
            <p:spPr>
              <a:xfrm>
                <a:off x="4137872" y="2961861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67F4D8-5963-DEB4-4279-03C6CB08634B}"/>
                  </a:ext>
                </a:extLst>
              </p:cNvPr>
              <p:cNvSpPr txBox="1"/>
              <p:nvPr/>
            </p:nvSpPr>
            <p:spPr>
              <a:xfrm>
                <a:off x="4428496" y="296008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94C22E-4AB9-36F8-BA0E-09EE7D29FDEA}"/>
                  </a:ext>
                </a:extLst>
              </p:cNvPr>
              <p:cNvSpPr txBox="1"/>
              <p:nvPr/>
            </p:nvSpPr>
            <p:spPr>
              <a:xfrm>
                <a:off x="4719118" y="296363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0E4F2319-9FD9-819F-608D-A83286E8562B}"/>
                      </a:ext>
                    </a:extLst>
                  </p:cNvPr>
                  <p:cNvSpPr txBox="1"/>
                  <p:nvPr/>
                </p:nvSpPr>
                <p:spPr>
                  <a:xfrm>
                    <a:off x="3458110" y="2643293"/>
                    <a:ext cx="193824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b="1" dirty="0"/>
                      <a:t>T   H   T   </a:t>
                    </a:r>
                    <a:r>
                      <a:rPr lang="en-US" b="1" dirty="0" err="1"/>
                      <a:t>T</a:t>
                    </a:r>
                    <a:r>
                      <a:rPr lang="en-US" b="1" dirty="0"/>
                      <a:t>   H  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0E4F2319-9FD9-819F-608D-A83286E856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8110" y="2643293"/>
                    <a:ext cx="193824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836" b="-2459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Right Brace 104">
                <a:extLst>
                  <a:ext uri="{FF2B5EF4-FFF2-40B4-BE49-F238E27FC236}">
                    <a16:creationId xmlns:a16="http://schemas.microsoft.com/office/drawing/2014/main" id="{3783072C-DA72-6B04-8759-78A86A91D345}"/>
                  </a:ext>
                </a:extLst>
              </p:cNvPr>
              <p:cNvSpPr/>
              <p:nvPr/>
            </p:nvSpPr>
            <p:spPr>
              <a:xfrm rot="10800000">
                <a:off x="2327115" y="3605112"/>
                <a:ext cx="345475" cy="1958740"/>
              </a:xfrm>
              <a:prstGeom prst="rightBrace">
                <a:avLst>
                  <a:gd name="adj1" fmla="val 26702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9223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2462A6-2B74-B806-12F2-470EA4808BD5}"/>
              </a:ext>
            </a:extLst>
          </p:cNvPr>
          <p:cNvGrpSpPr/>
          <p:nvPr/>
        </p:nvGrpSpPr>
        <p:grpSpPr>
          <a:xfrm>
            <a:off x="72746" y="812081"/>
            <a:ext cx="4111833" cy="4296016"/>
            <a:chOff x="-342262" y="1173304"/>
            <a:chExt cx="4111833" cy="4296016"/>
          </a:xfrm>
        </p:grpSpPr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18F6659B-792E-2ECB-C531-0E16EEFF0888}"/>
                </a:ext>
              </a:extLst>
            </p:cNvPr>
            <p:cNvSpPr/>
            <p:nvPr/>
          </p:nvSpPr>
          <p:spPr>
            <a:xfrm rot="10800000">
              <a:off x="744007" y="2056705"/>
              <a:ext cx="270709" cy="826241"/>
            </a:xfrm>
            <a:prstGeom prst="rightBrace">
              <a:avLst>
                <a:gd name="adj1" fmla="val 2670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/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07AB2-E913-6743-8F60-B63ED92B9828}"/>
                </a:ext>
              </a:extLst>
            </p:cNvPr>
            <p:cNvGrpSpPr/>
            <p:nvPr/>
          </p:nvGrpSpPr>
          <p:grpSpPr>
            <a:xfrm>
              <a:off x="-342262" y="1173304"/>
              <a:ext cx="4111833" cy="4296016"/>
              <a:chOff x="1284520" y="1273429"/>
              <a:chExt cx="4111833" cy="42960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1A168C9-D125-934F-3BA0-BD99A0C5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5" y="510245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1B51AA8-7283-0F40-8406-7040EB4E3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157375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55603D4-C305-A547-6AAF-375DDFAA7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515859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5A1B80-707A-3B26-BEBA-93F976D4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3183937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361F93-A15F-28D1-3ADA-BC6D514E2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645" y="2180420"/>
                <a:ext cx="8863" cy="1301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EB5AC8-47D0-1B5D-8DDC-3E82B6E4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3656426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0023C29-FC43-DBCA-9C9B-6CE48EE90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021478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ABC2A8-AE20-F224-99FB-57ECF2DA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438298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6416E3C-6AA9-F2DA-A03F-782AD1439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748035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D55A-0CC3-67E7-4693-76B50F0B7EB3}"/>
                  </a:ext>
                </a:extLst>
              </p:cNvPr>
              <p:cNvSpPr txBox="1"/>
              <p:nvPr/>
            </p:nvSpPr>
            <p:spPr>
              <a:xfrm>
                <a:off x="2842351" y="3449561"/>
                <a:ext cx="326143" cy="189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72617B-6F1D-DAF3-09FA-59754E938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149" y="3130320"/>
                <a:ext cx="8863" cy="510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A71553-C343-5FC0-E24E-6B17F23D6BE1}"/>
                  </a:ext>
                </a:extLst>
              </p:cNvPr>
              <p:cNvSpPr txBox="1"/>
              <p:nvPr/>
            </p:nvSpPr>
            <p:spPr>
              <a:xfrm>
                <a:off x="3544225" y="296894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8419E8-7F34-1FB4-9EF9-D39FB8F841C2}"/>
                  </a:ext>
                </a:extLst>
              </p:cNvPr>
              <p:cNvSpPr txBox="1"/>
              <p:nvPr/>
            </p:nvSpPr>
            <p:spPr>
              <a:xfrm rot="10800000">
                <a:off x="3068069" y="3162382"/>
                <a:ext cx="1201886" cy="43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6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/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/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567A715-1239-4DC8-18C6-B17C6597B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3912" y="3153812"/>
                <a:ext cx="8863" cy="19376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9CB2613-ADEA-D2F6-E7B7-E33C6CF6E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4321" y="3183680"/>
                <a:ext cx="8863" cy="821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7C8A621-7BED-9521-6117-1F56BA28F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028" y="3131214"/>
                <a:ext cx="8863" cy="1203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BAD96A-57B1-7DEA-15C7-5F6D40897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09" y="3139433"/>
                <a:ext cx="8863" cy="1601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9995EA-9CFA-1D42-5855-55364BB8DC8C}"/>
                  </a:ext>
                </a:extLst>
              </p:cNvPr>
              <p:cNvSpPr txBox="1"/>
              <p:nvPr/>
            </p:nvSpPr>
            <p:spPr>
              <a:xfrm>
                <a:off x="3845481" y="2967177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07CDEF-7B06-9DDA-7CE7-FC3E370191FE}"/>
                  </a:ext>
                </a:extLst>
              </p:cNvPr>
              <p:cNvSpPr txBox="1"/>
              <p:nvPr/>
            </p:nvSpPr>
            <p:spPr>
              <a:xfrm>
                <a:off x="4137872" y="2961861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67F4D8-5963-DEB4-4279-03C6CB08634B}"/>
                  </a:ext>
                </a:extLst>
              </p:cNvPr>
              <p:cNvSpPr txBox="1"/>
              <p:nvPr/>
            </p:nvSpPr>
            <p:spPr>
              <a:xfrm>
                <a:off x="4428496" y="296008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94C22E-4AB9-36F8-BA0E-09EE7D29FDEA}"/>
                  </a:ext>
                </a:extLst>
              </p:cNvPr>
              <p:cNvSpPr txBox="1"/>
              <p:nvPr/>
            </p:nvSpPr>
            <p:spPr>
              <a:xfrm>
                <a:off x="4719118" y="296363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0E4F2319-9FD9-819F-608D-A83286E8562B}"/>
                      </a:ext>
                    </a:extLst>
                  </p:cNvPr>
                  <p:cNvSpPr txBox="1"/>
                  <p:nvPr/>
                </p:nvSpPr>
                <p:spPr>
                  <a:xfrm>
                    <a:off x="3458110" y="2643293"/>
                    <a:ext cx="193824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b="1" dirty="0"/>
                      <a:t>T   H   T   </a:t>
                    </a:r>
                    <a:r>
                      <a:rPr lang="en-US" b="1" dirty="0" err="1"/>
                      <a:t>T</a:t>
                    </a:r>
                    <a:r>
                      <a:rPr lang="en-US" b="1" dirty="0"/>
                      <a:t>   H  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0E4F2319-9FD9-819F-608D-A83286E856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8110" y="2643293"/>
                    <a:ext cx="193824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836" b="-2459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Right Brace 104">
                <a:extLst>
                  <a:ext uri="{FF2B5EF4-FFF2-40B4-BE49-F238E27FC236}">
                    <a16:creationId xmlns:a16="http://schemas.microsoft.com/office/drawing/2014/main" id="{3783072C-DA72-6B04-8759-78A86A91D345}"/>
                  </a:ext>
                </a:extLst>
              </p:cNvPr>
              <p:cNvSpPr/>
              <p:nvPr/>
            </p:nvSpPr>
            <p:spPr>
              <a:xfrm rot="10800000">
                <a:off x="2327115" y="3605112"/>
                <a:ext cx="345475" cy="1958740"/>
              </a:xfrm>
              <a:prstGeom prst="rightBrace">
                <a:avLst>
                  <a:gd name="adj1" fmla="val 26702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B961B-9654-B08C-3549-ED391A5EA529}"/>
              </a:ext>
            </a:extLst>
          </p:cNvPr>
          <p:cNvSpPr/>
          <p:nvPr/>
        </p:nvSpPr>
        <p:spPr>
          <a:xfrm>
            <a:off x="1559616" y="1371456"/>
            <a:ext cx="484501" cy="39888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DACA745A-66BC-2869-A06E-66013356E233}"/>
                  </a:ext>
                </a:extLst>
              </p:cNvPr>
              <p:cNvSpPr/>
              <p:nvPr/>
            </p:nvSpPr>
            <p:spPr>
              <a:xfrm>
                <a:off x="2015619" y="5449940"/>
                <a:ext cx="5402675" cy="1224641"/>
              </a:xfrm>
              <a:prstGeom prst="wedgeRoundRectCallout">
                <a:avLst>
                  <a:gd name="adj1" fmla="val -46639"/>
                  <a:gd name="adj2" fmla="val -82388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Boolean Oracle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control bits and load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classical bits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DACA745A-66BC-2869-A06E-66013356E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619" y="5449940"/>
                <a:ext cx="5402675" cy="1224641"/>
              </a:xfrm>
              <a:prstGeom prst="wedgeRoundRectCallout">
                <a:avLst>
                  <a:gd name="adj1" fmla="val -46639"/>
                  <a:gd name="adj2" fmla="val -82388"/>
                  <a:gd name="adj3" fmla="val 16667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7987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2462A6-2B74-B806-12F2-470EA4808BD5}"/>
              </a:ext>
            </a:extLst>
          </p:cNvPr>
          <p:cNvGrpSpPr/>
          <p:nvPr/>
        </p:nvGrpSpPr>
        <p:grpSpPr>
          <a:xfrm>
            <a:off x="72746" y="812081"/>
            <a:ext cx="4111833" cy="4296016"/>
            <a:chOff x="-342262" y="1173304"/>
            <a:chExt cx="4111833" cy="4296016"/>
          </a:xfrm>
        </p:grpSpPr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18F6659B-792E-2ECB-C531-0E16EEFF0888}"/>
                </a:ext>
              </a:extLst>
            </p:cNvPr>
            <p:cNvSpPr/>
            <p:nvPr/>
          </p:nvSpPr>
          <p:spPr>
            <a:xfrm rot="10800000">
              <a:off x="744007" y="2056705"/>
              <a:ext cx="270709" cy="826241"/>
            </a:xfrm>
            <a:prstGeom prst="rightBrace">
              <a:avLst>
                <a:gd name="adj1" fmla="val 2670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/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07AB2-E913-6743-8F60-B63ED92B9828}"/>
                </a:ext>
              </a:extLst>
            </p:cNvPr>
            <p:cNvGrpSpPr/>
            <p:nvPr/>
          </p:nvGrpSpPr>
          <p:grpSpPr>
            <a:xfrm>
              <a:off x="-342262" y="1173304"/>
              <a:ext cx="4111833" cy="4296016"/>
              <a:chOff x="1284520" y="1273429"/>
              <a:chExt cx="4111833" cy="42960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1A168C9-D125-934F-3BA0-BD99A0C5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5" y="510245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1B51AA8-7283-0F40-8406-7040EB4E3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157375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55603D4-C305-A547-6AAF-375DDFAA7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515859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5A1B80-707A-3B26-BEBA-93F976D4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3183937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361F93-A15F-28D1-3ADA-BC6D514E2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645" y="2180420"/>
                <a:ext cx="8863" cy="1301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EB5AC8-47D0-1B5D-8DDC-3E82B6E4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3656426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0023C29-FC43-DBCA-9C9B-6CE48EE90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021478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ABC2A8-AE20-F224-99FB-57ECF2DA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438298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6416E3C-6AA9-F2DA-A03F-782AD1439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748035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D55A-0CC3-67E7-4693-76B50F0B7EB3}"/>
                  </a:ext>
                </a:extLst>
              </p:cNvPr>
              <p:cNvSpPr txBox="1"/>
              <p:nvPr/>
            </p:nvSpPr>
            <p:spPr>
              <a:xfrm>
                <a:off x="2842351" y="3449561"/>
                <a:ext cx="326143" cy="189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72617B-6F1D-DAF3-09FA-59754E938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149" y="3130320"/>
                <a:ext cx="8863" cy="510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A71553-C343-5FC0-E24E-6B17F23D6BE1}"/>
                  </a:ext>
                </a:extLst>
              </p:cNvPr>
              <p:cNvSpPr txBox="1"/>
              <p:nvPr/>
            </p:nvSpPr>
            <p:spPr>
              <a:xfrm>
                <a:off x="3544225" y="296894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8419E8-7F34-1FB4-9EF9-D39FB8F841C2}"/>
                  </a:ext>
                </a:extLst>
              </p:cNvPr>
              <p:cNvSpPr txBox="1"/>
              <p:nvPr/>
            </p:nvSpPr>
            <p:spPr>
              <a:xfrm rot="10800000">
                <a:off x="3068069" y="3162382"/>
                <a:ext cx="1201886" cy="43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6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/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/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567A715-1239-4DC8-18C6-B17C6597B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3912" y="3153812"/>
                <a:ext cx="8863" cy="19376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9CB2613-ADEA-D2F6-E7B7-E33C6CF6E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4321" y="3183680"/>
                <a:ext cx="8863" cy="821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7C8A621-7BED-9521-6117-1F56BA28F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028" y="3131214"/>
                <a:ext cx="8863" cy="1203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BAD96A-57B1-7DEA-15C7-5F6D40897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09" y="3139433"/>
                <a:ext cx="8863" cy="1601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9995EA-9CFA-1D42-5855-55364BB8DC8C}"/>
                  </a:ext>
                </a:extLst>
              </p:cNvPr>
              <p:cNvSpPr txBox="1"/>
              <p:nvPr/>
            </p:nvSpPr>
            <p:spPr>
              <a:xfrm>
                <a:off x="3845481" y="2967177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07CDEF-7B06-9DDA-7CE7-FC3E370191FE}"/>
                  </a:ext>
                </a:extLst>
              </p:cNvPr>
              <p:cNvSpPr txBox="1"/>
              <p:nvPr/>
            </p:nvSpPr>
            <p:spPr>
              <a:xfrm>
                <a:off x="4137872" y="2961861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67F4D8-5963-DEB4-4279-03C6CB08634B}"/>
                  </a:ext>
                </a:extLst>
              </p:cNvPr>
              <p:cNvSpPr txBox="1"/>
              <p:nvPr/>
            </p:nvSpPr>
            <p:spPr>
              <a:xfrm>
                <a:off x="4428496" y="296008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94C22E-4AB9-36F8-BA0E-09EE7D29FDEA}"/>
                  </a:ext>
                </a:extLst>
              </p:cNvPr>
              <p:cNvSpPr txBox="1"/>
              <p:nvPr/>
            </p:nvSpPr>
            <p:spPr>
              <a:xfrm>
                <a:off x="4719118" y="296363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0E4F2319-9FD9-819F-608D-A83286E8562B}"/>
                      </a:ext>
                    </a:extLst>
                  </p:cNvPr>
                  <p:cNvSpPr txBox="1"/>
                  <p:nvPr/>
                </p:nvSpPr>
                <p:spPr>
                  <a:xfrm>
                    <a:off x="3458110" y="2643293"/>
                    <a:ext cx="193824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b="1" dirty="0"/>
                      <a:t>T   H   T   </a:t>
                    </a:r>
                    <a:r>
                      <a:rPr lang="en-US" b="1" dirty="0" err="1"/>
                      <a:t>T</a:t>
                    </a:r>
                    <a:r>
                      <a:rPr lang="en-US" b="1" dirty="0"/>
                      <a:t>   H  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0E4F2319-9FD9-819F-608D-A83286E856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8110" y="2643293"/>
                    <a:ext cx="193824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836" b="-2459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Right Brace 104">
                <a:extLst>
                  <a:ext uri="{FF2B5EF4-FFF2-40B4-BE49-F238E27FC236}">
                    <a16:creationId xmlns:a16="http://schemas.microsoft.com/office/drawing/2014/main" id="{3783072C-DA72-6B04-8759-78A86A91D345}"/>
                  </a:ext>
                </a:extLst>
              </p:cNvPr>
              <p:cNvSpPr/>
              <p:nvPr/>
            </p:nvSpPr>
            <p:spPr>
              <a:xfrm rot="10800000">
                <a:off x="2327115" y="3605112"/>
                <a:ext cx="345475" cy="1958740"/>
              </a:xfrm>
              <a:prstGeom prst="rightBrace">
                <a:avLst>
                  <a:gd name="adj1" fmla="val 26702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B961B-9654-B08C-3549-ED391A5EA529}"/>
              </a:ext>
            </a:extLst>
          </p:cNvPr>
          <p:cNvSpPr/>
          <p:nvPr/>
        </p:nvSpPr>
        <p:spPr>
          <a:xfrm>
            <a:off x="1559616" y="1371456"/>
            <a:ext cx="484501" cy="39888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EFF399-B566-5FF8-57FD-978083F1B294}"/>
                  </a:ext>
                </a:extLst>
              </p:cNvPr>
              <p:cNvSpPr txBox="1"/>
              <p:nvPr/>
            </p:nvSpPr>
            <p:spPr>
              <a:xfrm>
                <a:off x="4423137" y="2326568"/>
                <a:ext cx="7563296" cy="1715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[Nechiporuk’62; Schnorr’89; Maslov’16; Low, </a:t>
                </a:r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Kliuchnikov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, Schaeffer’20]</a:t>
                </a:r>
                <a:endPara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2000" dirty="0"/>
                  <a:t> and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/>
                  <a:t> by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  </a:t>
                </a: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2000" b="0" dirty="0"/>
                  <a:t>.</a:t>
                </a:r>
              </a:p>
              <a:p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b="0" dirty="0"/>
                  <a:t> has T-count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000" b="0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EFF399-B566-5FF8-57FD-978083F1B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37" y="2326568"/>
                <a:ext cx="7563296" cy="1715213"/>
              </a:xfrm>
              <a:prstGeom prst="rect">
                <a:avLst/>
              </a:prstGeom>
              <a:blipFill>
                <a:blip r:embed="rId13"/>
                <a:stretch>
                  <a:fillRect l="-1774" t="-3915" b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DACA745A-66BC-2869-A06E-66013356E233}"/>
                  </a:ext>
                </a:extLst>
              </p:cNvPr>
              <p:cNvSpPr/>
              <p:nvPr/>
            </p:nvSpPr>
            <p:spPr>
              <a:xfrm>
                <a:off x="2015619" y="5449940"/>
                <a:ext cx="5402675" cy="1224641"/>
              </a:xfrm>
              <a:prstGeom prst="wedgeRoundRectCallout">
                <a:avLst>
                  <a:gd name="adj1" fmla="val -46639"/>
                  <a:gd name="adj2" fmla="val -82388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Boolean Oracle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control bits and load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classical bits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DACA745A-66BC-2869-A06E-66013356E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619" y="5449940"/>
                <a:ext cx="5402675" cy="1224641"/>
              </a:xfrm>
              <a:prstGeom prst="wedgeRoundRectCallout">
                <a:avLst>
                  <a:gd name="adj1" fmla="val -46639"/>
                  <a:gd name="adj2" fmla="val -82388"/>
                  <a:gd name="adj3" fmla="val 16667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318769F-BD0F-774B-A456-4736D8278B04}"/>
                  </a:ext>
                </a:extLst>
              </p:cNvPr>
              <p:cNvSpPr/>
              <p:nvPr/>
            </p:nvSpPr>
            <p:spPr>
              <a:xfrm>
                <a:off x="6114961" y="4741274"/>
                <a:ext cx="3711785" cy="103190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T-count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318769F-BD0F-774B-A456-4736D8278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61" y="4741274"/>
                <a:ext cx="3711785" cy="1031902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555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2462A6-2B74-B806-12F2-470EA4808BD5}"/>
              </a:ext>
            </a:extLst>
          </p:cNvPr>
          <p:cNvGrpSpPr/>
          <p:nvPr/>
        </p:nvGrpSpPr>
        <p:grpSpPr>
          <a:xfrm>
            <a:off x="72746" y="812081"/>
            <a:ext cx="4111833" cy="4296016"/>
            <a:chOff x="-342262" y="1173304"/>
            <a:chExt cx="4111833" cy="4296016"/>
          </a:xfrm>
        </p:grpSpPr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18F6659B-792E-2ECB-C531-0E16EEFF0888}"/>
                </a:ext>
              </a:extLst>
            </p:cNvPr>
            <p:cNvSpPr/>
            <p:nvPr/>
          </p:nvSpPr>
          <p:spPr>
            <a:xfrm rot="10800000">
              <a:off x="744007" y="2056705"/>
              <a:ext cx="270709" cy="826241"/>
            </a:xfrm>
            <a:prstGeom prst="rightBrace">
              <a:avLst>
                <a:gd name="adj1" fmla="val 2670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/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07AB2-E913-6743-8F60-B63ED92B9828}"/>
                </a:ext>
              </a:extLst>
            </p:cNvPr>
            <p:cNvGrpSpPr/>
            <p:nvPr/>
          </p:nvGrpSpPr>
          <p:grpSpPr>
            <a:xfrm>
              <a:off x="-342262" y="1173304"/>
              <a:ext cx="4111833" cy="4296016"/>
              <a:chOff x="1284520" y="1273429"/>
              <a:chExt cx="4111833" cy="42960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1A168C9-D125-934F-3BA0-BD99A0C5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5" y="510245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1B51AA8-7283-0F40-8406-7040EB4E3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157375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55603D4-C305-A547-6AAF-375DDFAA7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515859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5A1B80-707A-3B26-BEBA-93F976D4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3183937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361F93-A15F-28D1-3ADA-BC6D514E2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645" y="2180420"/>
                <a:ext cx="8863" cy="1301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EB5AC8-47D0-1B5D-8DDC-3E82B6E4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3656426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0023C29-FC43-DBCA-9C9B-6CE48EE90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021478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ABC2A8-AE20-F224-99FB-57ECF2DA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438298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6416E3C-6AA9-F2DA-A03F-782AD1439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748035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D55A-0CC3-67E7-4693-76B50F0B7EB3}"/>
                  </a:ext>
                </a:extLst>
              </p:cNvPr>
              <p:cNvSpPr txBox="1"/>
              <p:nvPr/>
            </p:nvSpPr>
            <p:spPr>
              <a:xfrm>
                <a:off x="2842351" y="3449561"/>
                <a:ext cx="326143" cy="189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72617B-6F1D-DAF3-09FA-59754E938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149" y="3130320"/>
                <a:ext cx="8863" cy="510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A71553-C343-5FC0-E24E-6B17F23D6BE1}"/>
                  </a:ext>
                </a:extLst>
              </p:cNvPr>
              <p:cNvSpPr txBox="1"/>
              <p:nvPr/>
            </p:nvSpPr>
            <p:spPr>
              <a:xfrm>
                <a:off x="3544225" y="296894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8419E8-7F34-1FB4-9EF9-D39FB8F841C2}"/>
                  </a:ext>
                </a:extLst>
              </p:cNvPr>
              <p:cNvSpPr txBox="1"/>
              <p:nvPr/>
            </p:nvSpPr>
            <p:spPr>
              <a:xfrm rot="10800000">
                <a:off x="3068069" y="3162382"/>
                <a:ext cx="1201886" cy="43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6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/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/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567A715-1239-4DC8-18C6-B17C6597B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3912" y="3153812"/>
                <a:ext cx="8863" cy="19376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9CB2613-ADEA-D2F6-E7B7-E33C6CF6E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4321" y="3183680"/>
                <a:ext cx="8863" cy="821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7C8A621-7BED-9521-6117-1F56BA28F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028" y="3131214"/>
                <a:ext cx="8863" cy="1203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BAD96A-57B1-7DEA-15C7-5F6D40897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09" y="3139433"/>
                <a:ext cx="8863" cy="1601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9995EA-9CFA-1D42-5855-55364BB8DC8C}"/>
                  </a:ext>
                </a:extLst>
              </p:cNvPr>
              <p:cNvSpPr txBox="1"/>
              <p:nvPr/>
            </p:nvSpPr>
            <p:spPr>
              <a:xfrm>
                <a:off x="3845481" y="2967177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07CDEF-7B06-9DDA-7CE7-FC3E370191FE}"/>
                  </a:ext>
                </a:extLst>
              </p:cNvPr>
              <p:cNvSpPr txBox="1"/>
              <p:nvPr/>
            </p:nvSpPr>
            <p:spPr>
              <a:xfrm>
                <a:off x="4137872" y="2961861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67F4D8-5963-DEB4-4279-03C6CB08634B}"/>
                  </a:ext>
                </a:extLst>
              </p:cNvPr>
              <p:cNvSpPr txBox="1"/>
              <p:nvPr/>
            </p:nvSpPr>
            <p:spPr>
              <a:xfrm>
                <a:off x="4428496" y="296008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94C22E-4AB9-36F8-BA0E-09EE7D29FDEA}"/>
                  </a:ext>
                </a:extLst>
              </p:cNvPr>
              <p:cNvSpPr txBox="1"/>
              <p:nvPr/>
            </p:nvSpPr>
            <p:spPr>
              <a:xfrm>
                <a:off x="4719118" y="296363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0E4F2319-9FD9-819F-608D-A83286E8562B}"/>
                      </a:ext>
                    </a:extLst>
                  </p:cNvPr>
                  <p:cNvSpPr txBox="1"/>
                  <p:nvPr/>
                </p:nvSpPr>
                <p:spPr>
                  <a:xfrm>
                    <a:off x="3458110" y="2643293"/>
                    <a:ext cx="193824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b="1" dirty="0"/>
                      <a:t>T   H   T   </a:t>
                    </a:r>
                    <a:r>
                      <a:rPr lang="en-US" b="1" dirty="0" err="1"/>
                      <a:t>T</a:t>
                    </a:r>
                    <a:r>
                      <a:rPr lang="en-US" b="1" dirty="0"/>
                      <a:t>   H  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0E4F2319-9FD9-819F-608D-A83286E856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8110" y="2643293"/>
                    <a:ext cx="193824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836" b="-2459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Right Brace 104">
                <a:extLst>
                  <a:ext uri="{FF2B5EF4-FFF2-40B4-BE49-F238E27FC236}">
                    <a16:creationId xmlns:a16="http://schemas.microsoft.com/office/drawing/2014/main" id="{3783072C-DA72-6B04-8759-78A86A91D345}"/>
                  </a:ext>
                </a:extLst>
              </p:cNvPr>
              <p:cNvSpPr/>
              <p:nvPr/>
            </p:nvSpPr>
            <p:spPr>
              <a:xfrm rot="10800000">
                <a:off x="2327115" y="3605112"/>
                <a:ext cx="345475" cy="1958740"/>
              </a:xfrm>
              <a:prstGeom prst="rightBrace">
                <a:avLst>
                  <a:gd name="adj1" fmla="val 26702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B961B-9654-B08C-3549-ED391A5EA529}"/>
              </a:ext>
            </a:extLst>
          </p:cNvPr>
          <p:cNvSpPr/>
          <p:nvPr/>
        </p:nvSpPr>
        <p:spPr>
          <a:xfrm>
            <a:off x="1559616" y="1371456"/>
            <a:ext cx="484501" cy="39888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DACA745A-66BC-2869-A06E-66013356E233}"/>
                  </a:ext>
                </a:extLst>
              </p:cNvPr>
              <p:cNvSpPr/>
              <p:nvPr/>
            </p:nvSpPr>
            <p:spPr>
              <a:xfrm>
                <a:off x="2015619" y="5449940"/>
                <a:ext cx="5402675" cy="1224641"/>
              </a:xfrm>
              <a:prstGeom prst="wedgeRoundRectCallout">
                <a:avLst>
                  <a:gd name="adj1" fmla="val -46639"/>
                  <a:gd name="adj2" fmla="val -82388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Boolean Oracle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control bits and load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classical bits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DACA745A-66BC-2869-A06E-66013356E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619" y="5449940"/>
                <a:ext cx="5402675" cy="1224641"/>
              </a:xfrm>
              <a:prstGeom prst="wedgeRoundRectCallout">
                <a:avLst>
                  <a:gd name="adj1" fmla="val -46639"/>
                  <a:gd name="adj2" fmla="val -82388"/>
                  <a:gd name="adj3" fmla="val 16667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318769F-BD0F-774B-A456-4736D8278B04}"/>
                  </a:ext>
                </a:extLst>
              </p:cNvPr>
              <p:cNvSpPr/>
              <p:nvPr/>
            </p:nvSpPr>
            <p:spPr>
              <a:xfrm>
                <a:off x="6114961" y="4741274"/>
                <a:ext cx="3711785" cy="103190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T-count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318769F-BD0F-774B-A456-4736D8278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61" y="4741274"/>
                <a:ext cx="3711785" cy="1031902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CAC3E9-7DB0-8984-2342-B1926B3B55B6}"/>
              </a:ext>
            </a:extLst>
          </p:cNvPr>
          <p:cNvCxnSpPr>
            <a:cxnSpLocks/>
          </p:cNvCxnSpPr>
          <p:nvPr/>
        </p:nvCxnSpPr>
        <p:spPr>
          <a:xfrm flipV="1">
            <a:off x="8493597" y="1624319"/>
            <a:ext cx="623458" cy="317259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A20545-AC28-00A0-B9DF-F21C812582F7}"/>
              </a:ext>
            </a:extLst>
          </p:cNvPr>
          <p:cNvSpPr/>
          <p:nvPr/>
        </p:nvSpPr>
        <p:spPr>
          <a:xfrm>
            <a:off x="8637182" y="773597"/>
            <a:ext cx="1203252" cy="7840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C3C93DF-B71C-05E8-CB23-56FDA4D5F0A9}"/>
              </a:ext>
            </a:extLst>
          </p:cNvPr>
          <p:cNvSpPr/>
          <p:nvPr/>
        </p:nvSpPr>
        <p:spPr>
          <a:xfrm>
            <a:off x="7891971" y="4893009"/>
            <a:ext cx="1203252" cy="7840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130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2462A6-2B74-B806-12F2-470EA4808BD5}"/>
              </a:ext>
            </a:extLst>
          </p:cNvPr>
          <p:cNvGrpSpPr/>
          <p:nvPr/>
        </p:nvGrpSpPr>
        <p:grpSpPr>
          <a:xfrm>
            <a:off x="72746" y="812081"/>
            <a:ext cx="4023326" cy="4296016"/>
            <a:chOff x="-342262" y="1173304"/>
            <a:chExt cx="4023326" cy="4296016"/>
          </a:xfrm>
        </p:grpSpPr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18F6659B-792E-2ECB-C531-0E16EEFF0888}"/>
                </a:ext>
              </a:extLst>
            </p:cNvPr>
            <p:cNvSpPr/>
            <p:nvPr/>
          </p:nvSpPr>
          <p:spPr>
            <a:xfrm rot="10800000">
              <a:off x="744007" y="2056705"/>
              <a:ext cx="270709" cy="826241"/>
            </a:xfrm>
            <a:prstGeom prst="rightBrace">
              <a:avLst>
                <a:gd name="adj1" fmla="val 2670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/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07AB2-E913-6743-8F60-B63ED92B9828}"/>
                </a:ext>
              </a:extLst>
            </p:cNvPr>
            <p:cNvGrpSpPr/>
            <p:nvPr/>
          </p:nvGrpSpPr>
          <p:grpSpPr>
            <a:xfrm>
              <a:off x="-342262" y="1173304"/>
              <a:ext cx="4023326" cy="4296016"/>
              <a:chOff x="1284520" y="1273429"/>
              <a:chExt cx="4023326" cy="42960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1A168C9-D125-934F-3BA0-BD99A0C5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5" y="510245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1B51AA8-7283-0F40-8406-7040EB4E3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157375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55603D4-C305-A547-6AAF-375DDFAA7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515859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5A1B80-707A-3B26-BEBA-93F976D4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3183937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361F93-A15F-28D1-3ADA-BC6D514E2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645" y="2180420"/>
                <a:ext cx="8863" cy="1301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EB5AC8-47D0-1B5D-8DDC-3E82B6E4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3656426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0023C29-FC43-DBCA-9C9B-6CE48EE90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021478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ABC2A8-AE20-F224-99FB-57ECF2DA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438298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6416E3C-6AA9-F2DA-A03F-782AD1439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748035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D55A-0CC3-67E7-4693-76B50F0B7EB3}"/>
                  </a:ext>
                </a:extLst>
              </p:cNvPr>
              <p:cNvSpPr txBox="1"/>
              <p:nvPr/>
            </p:nvSpPr>
            <p:spPr>
              <a:xfrm>
                <a:off x="2842351" y="3449561"/>
                <a:ext cx="326143" cy="189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72617B-6F1D-DAF3-09FA-59754E938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149" y="3130320"/>
                <a:ext cx="8863" cy="510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A71553-C343-5FC0-E24E-6B17F23D6BE1}"/>
                  </a:ext>
                </a:extLst>
              </p:cNvPr>
              <p:cNvSpPr txBox="1"/>
              <p:nvPr/>
            </p:nvSpPr>
            <p:spPr>
              <a:xfrm>
                <a:off x="3544225" y="296894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8419E8-7F34-1FB4-9EF9-D39FB8F841C2}"/>
                  </a:ext>
                </a:extLst>
              </p:cNvPr>
              <p:cNvSpPr txBox="1"/>
              <p:nvPr/>
            </p:nvSpPr>
            <p:spPr>
              <a:xfrm rot="10800000">
                <a:off x="3068069" y="3162382"/>
                <a:ext cx="1201886" cy="43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6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/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/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567A715-1239-4DC8-18C6-B17C6597B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3912" y="3153812"/>
                <a:ext cx="8863" cy="19376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9CB2613-ADEA-D2F6-E7B7-E33C6CF6E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4321" y="3183680"/>
                <a:ext cx="8863" cy="821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7C8A621-7BED-9521-6117-1F56BA28F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028" y="3131214"/>
                <a:ext cx="8863" cy="1203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BAD96A-57B1-7DEA-15C7-5F6D40897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09" y="3139433"/>
                <a:ext cx="8863" cy="1601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9995EA-9CFA-1D42-5855-55364BB8DC8C}"/>
                  </a:ext>
                </a:extLst>
              </p:cNvPr>
              <p:cNvSpPr txBox="1"/>
              <p:nvPr/>
            </p:nvSpPr>
            <p:spPr>
              <a:xfrm>
                <a:off x="3845481" y="2967177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07CDEF-7B06-9DDA-7CE7-FC3E370191FE}"/>
                  </a:ext>
                </a:extLst>
              </p:cNvPr>
              <p:cNvSpPr txBox="1"/>
              <p:nvPr/>
            </p:nvSpPr>
            <p:spPr>
              <a:xfrm>
                <a:off x="4137872" y="2961861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67F4D8-5963-DEB4-4279-03C6CB08634B}"/>
                  </a:ext>
                </a:extLst>
              </p:cNvPr>
              <p:cNvSpPr txBox="1"/>
              <p:nvPr/>
            </p:nvSpPr>
            <p:spPr>
              <a:xfrm>
                <a:off x="4428496" y="296008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94C22E-4AB9-36F8-BA0E-09EE7D29FDEA}"/>
                  </a:ext>
                </a:extLst>
              </p:cNvPr>
              <p:cNvSpPr txBox="1"/>
              <p:nvPr/>
            </p:nvSpPr>
            <p:spPr>
              <a:xfrm>
                <a:off x="4719118" y="296363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Right Brace 104">
                <a:extLst>
                  <a:ext uri="{FF2B5EF4-FFF2-40B4-BE49-F238E27FC236}">
                    <a16:creationId xmlns:a16="http://schemas.microsoft.com/office/drawing/2014/main" id="{3783072C-DA72-6B04-8759-78A86A91D345}"/>
                  </a:ext>
                </a:extLst>
              </p:cNvPr>
              <p:cNvSpPr/>
              <p:nvPr/>
            </p:nvSpPr>
            <p:spPr>
              <a:xfrm rot="10800000">
                <a:off x="2327115" y="3605112"/>
                <a:ext cx="345475" cy="1958740"/>
              </a:xfrm>
              <a:prstGeom prst="rightBrace">
                <a:avLst>
                  <a:gd name="adj1" fmla="val 26702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B961B-9654-B08C-3549-ED391A5EA529}"/>
              </a:ext>
            </a:extLst>
          </p:cNvPr>
          <p:cNvSpPr/>
          <p:nvPr/>
        </p:nvSpPr>
        <p:spPr>
          <a:xfrm>
            <a:off x="3483586" y="2379743"/>
            <a:ext cx="364013" cy="23675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972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0D887D5-78EC-11C9-86C7-9EF29A3E204D}"/>
              </a:ext>
            </a:extLst>
          </p:cNvPr>
          <p:cNvGrpSpPr/>
          <p:nvPr/>
        </p:nvGrpSpPr>
        <p:grpSpPr>
          <a:xfrm>
            <a:off x="5263946" y="2506021"/>
            <a:ext cx="2915044" cy="1251508"/>
            <a:chOff x="8543856" y="2177492"/>
            <a:chExt cx="2915044" cy="125150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E987A3A-D250-C0F7-6B61-2D8CD6EAD443}"/>
                </a:ext>
              </a:extLst>
            </p:cNvPr>
            <p:cNvGrpSpPr/>
            <p:nvPr/>
          </p:nvGrpSpPr>
          <p:grpSpPr>
            <a:xfrm>
              <a:off x="8543856" y="2177492"/>
              <a:ext cx="401202" cy="1251508"/>
              <a:chOff x="8931414" y="3977852"/>
              <a:chExt cx="401202" cy="12515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/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A9A2C42-D5D7-29C5-D4BF-75A63B0AA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87" y="4476688"/>
                <a:ext cx="8863" cy="6173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3A6027A-3A87-74F4-A0EA-A1CDBFC8FD93}"/>
                  </a:ext>
                </a:extLst>
              </p:cNvPr>
              <p:cNvSpPr txBox="1"/>
              <p:nvPr/>
            </p:nvSpPr>
            <p:spPr>
              <a:xfrm>
                <a:off x="9013787" y="492158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/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1800" dirty="0"/>
                    <a:t> </a:t>
                  </a:r>
                  <a:r>
                    <a:rPr lang="en-US" sz="1800" dirty="0" err="1"/>
                    <a:t>Clifford+T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2462A6-2B74-B806-12F2-470EA4808BD5}"/>
              </a:ext>
            </a:extLst>
          </p:cNvPr>
          <p:cNvGrpSpPr/>
          <p:nvPr/>
        </p:nvGrpSpPr>
        <p:grpSpPr>
          <a:xfrm>
            <a:off x="72746" y="812081"/>
            <a:ext cx="4023326" cy="4296016"/>
            <a:chOff x="-342262" y="1173304"/>
            <a:chExt cx="4023326" cy="4296016"/>
          </a:xfrm>
        </p:grpSpPr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18F6659B-792E-2ECB-C531-0E16EEFF0888}"/>
                </a:ext>
              </a:extLst>
            </p:cNvPr>
            <p:cNvSpPr/>
            <p:nvPr/>
          </p:nvSpPr>
          <p:spPr>
            <a:xfrm rot="10800000">
              <a:off x="744007" y="2056705"/>
              <a:ext cx="270709" cy="826241"/>
            </a:xfrm>
            <a:prstGeom prst="rightBrace">
              <a:avLst>
                <a:gd name="adj1" fmla="val 2670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/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07AB2-E913-6743-8F60-B63ED92B9828}"/>
                </a:ext>
              </a:extLst>
            </p:cNvPr>
            <p:cNvGrpSpPr/>
            <p:nvPr/>
          </p:nvGrpSpPr>
          <p:grpSpPr>
            <a:xfrm>
              <a:off x="-342262" y="1173304"/>
              <a:ext cx="4023326" cy="4296016"/>
              <a:chOff x="1284520" y="1273429"/>
              <a:chExt cx="4023326" cy="42960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1A168C9-D125-934F-3BA0-BD99A0C5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5" y="510245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1B51AA8-7283-0F40-8406-7040EB4E3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157375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55603D4-C305-A547-6AAF-375DDFAA7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515859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5A1B80-707A-3B26-BEBA-93F976D4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3183937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361F93-A15F-28D1-3ADA-BC6D514E2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645" y="2180420"/>
                <a:ext cx="8863" cy="1301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EB5AC8-47D0-1B5D-8DDC-3E82B6E4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3656426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0023C29-FC43-DBCA-9C9B-6CE48EE90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021478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ABC2A8-AE20-F224-99FB-57ECF2DA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438298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6416E3C-6AA9-F2DA-A03F-782AD1439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748035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D55A-0CC3-67E7-4693-76B50F0B7EB3}"/>
                  </a:ext>
                </a:extLst>
              </p:cNvPr>
              <p:cNvSpPr txBox="1"/>
              <p:nvPr/>
            </p:nvSpPr>
            <p:spPr>
              <a:xfrm>
                <a:off x="2842351" y="3449561"/>
                <a:ext cx="326143" cy="189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72617B-6F1D-DAF3-09FA-59754E938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149" y="3130320"/>
                <a:ext cx="8863" cy="510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A71553-C343-5FC0-E24E-6B17F23D6BE1}"/>
                  </a:ext>
                </a:extLst>
              </p:cNvPr>
              <p:cNvSpPr txBox="1"/>
              <p:nvPr/>
            </p:nvSpPr>
            <p:spPr>
              <a:xfrm>
                <a:off x="3544225" y="296894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8419E8-7F34-1FB4-9EF9-D39FB8F841C2}"/>
                  </a:ext>
                </a:extLst>
              </p:cNvPr>
              <p:cNvSpPr txBox="1"/>
              <p:nvPr/>
            </p:nvSpPr>
            <p:spPr>
              <a:xfrm rot="10800000">
                <a:off x="3068069" y="3162382"/>
                <a:ext cx="1201886" cy="43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6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/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/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567A715-1239-4DC8-18C6-B17C6597B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3912" y="3153812"/>
                <a:ext cx="8863" cy="19376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9CB2613-ADEA-D2F6-E7B7-E33C6CF6E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4321" y="3183680"/>
                <a:ext cx="8863" cy="821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7C8A621-7BED-9521-6117-1F56BA28F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028" y="3131214"/>
                <a:ext cx="8863" cy="1203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BAD96A-57B1-7DEA-15C7-5F6D40897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09" y="3139433"/>
                <a:ext cx="8863" cy="1601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9995EA-9CFA-1D42-5855-55364BB8DC8C}"/>
                  </a:ext>
                </a:extLst>
              </p:cNvPr>
              <p:cNvSpPr txBox="1"/>
              <p:nvPr/>
            </p:nvSpPr>
            <p:spPr>
              <a:xfrm>
                <a:off x="3845481" y="2967177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07CDEF-7B06-9DDA-7CE7-FC3E370191FE}"/>
                  </a:ext>
                </a:extLst>
              </p:cNvPr>
              <p:cNvSpPr txBox="1"/>
              <p:nvPr/>
            </p:nvSpPr>
            <p:spPr>
              <a:xfrm>
                <a:off x="4137872" y="2961861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67F4D8-5963-DEB4-4279-03C6CB08634B}"/>
                  </a:ext>
                </a:extLst>
              </p:cNvPr>
              <p:cNvSpPr txBox="1"/>
              <p:nvPr/>
            </p:nvSpPr>
            <p:spPr>
              <a:xfrm>
                <a:off x="4428496" y="296008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94C22E-4AB9-36F8-BA0E-09EE7D29FDEA}"/>
                  </a:ext>
                </a:extLst>
              </p:cNvPr>
              <p:cNvSpPr txBox="1"/>
              <p:nvPr/>
            </p:nvSpPr>
            <p:spPr>
              <a:xfrm>
                <a:off x="4719118" y="296363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Right Brace 104">
                <a:extLst>
                  <a:ext uri="{FF2B5EF4-FFF2-40B4-BE49-F238E27FC236}">
                    <a16:creationId xmlns:a16="http://schemas.microsoft.com/office/drawing/2014/main" id="{3783072C-DA72-6B04-8759-78A86A91D345}"/>
                  </a:ext>
                </a:extLst>
              </p:cNvPr>
              <p:cNvSpPr/>
              <p:nvPr/>
            </p:nvSpPr>
            <p:spPr>
              <a:xfrm rot="10800000">
                <a:off x="2327115" y="3605112"/>
                <a:ext cx="345475" cy="1958740"/>
              </a:xfrm>
              <a:prstGeom prst="rightBrace">
                <a:avLst>
                  <a:gd name="adj1" fmla="val 26702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B961B-9654-B08C-3549-ED391A5EA529}"/>
              </a:ext>
            </a:extLst>
          </p:cNvPr>
          <p:cNvSpPr/>
          <p:nvPr/>
        </p:nvSpPr>
        <p:spPr>
          <a:xfrm>
            <a:off x="3483586" y="2379743"/>
            <a:ext cx="364013" cy="23675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064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0D887D5-78EC-11C9-86C7-9EF29A3E204D}"/>
              </a:ext>
            </a:extLst>
          </p:cNvPr>
          <p:cNvGrpSpPr/>
          <p:nvPr/>
        </p:nvGrpSpPr>
        <p:grpSpPr>
          <a:xfrm>
            <a:off x="5263946" y="2506021"/>
            <a:ext cx="2915044" cy="1251508"/>
            <a:chOff x="8543856" y="2177492"/>
            <a:chExt cx="2915044" cy="125150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E987A3A-D250-C0F7-6B61-2D8CD6EAD443}"/>
                </a:ext>
              </a:extLst>
            </p:cNvPr>
            <p:cNvGrpSpPr/>
            <p:nvPr/>
          </p:nvGrpSpPr>
          <p:grpSpPr>
            <a:xfrm>
              <a:off x="8543856" y="2177492"/>
              <a:ext cx="401202" cy="1251508"/>
              <a:chOff x="8931414" y="3977852"/>
              <a:chExt cx="401202" cy="12515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/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A9A2C42-D5D7-29C5-D4BF-75A63B0AA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87" y="4476688"/>
                <a:ext cx="8863" cy="6173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3A6027A-3A87-74F4-A0EA-A1CDBFC8FD93}"/>
                  </a:ext>
                </a:extLst>
              </p:cNvPr>
              <p:cNvSpPr txBox="1"/>
              <p:nvPr/>
            </p:nvSpPr>
            <p:spPr>
              <a:xfrm>
                <a:off x="9013787" y="492158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/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1800" dirty="0"/>
                    <a:t> </a:t>
                  </a:r>
                  <a:r>
                    <a:rPr lang="en-US" sz="1800" dirty="0" err="1"/>
                    <a:t>Clifford+T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2462A6-2B74-B806-12F2-470EA4808BD5}"/>
              </a:ext>
            </a:extLst>
          </p:cNvPr>
          <p:cNvGrpSpPr/>
          <p:nvPr/>
        </p:nvGrpSpPr>
        <p:grpSpPr>
          <a:xfrm>
            <a:off x="72746" y="812081"/>
            <a:ext cx="4023326" cy="4296016"/>
            <a:chOff x="-342262" y="1173304"/>
            <a:chExt cx="4023326" cy="4296016"/>
          </a:xfrm>
        </p:grpSpPr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18F6659B-792E-2ECB-C531-0E16EEFF0888}"/>
                </a:ext>
              </a:extLst>
            </p:cNvPr>
            <p:cNvSpPr/>
            <p:nvPr/>
          </p:nvSpPr>
          <p:spPr>
            <a:xfrm rot="10800000">
              <a:off x="744007" y="2056705"/>
              <a:ext cx="270709" cy="826241"/>
            </a:xfrm>
            <a:prstGeom prst="rightBrace">
              <a:avLst>
                <a:gd name="adj1" fmla="val 2670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/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07AB2-E913-6743-8F60-B63ED92B9828}"/>
                </a:ext>
              </a:extLst>
            </p:cNvPr>
            <p:cNvGrpSpPr/>
            <p:nvPr/>
          </p:nvGrpSpPr>
          <p:grpSpPr>
            <a:xfrm>
              <a:off x="-342262" y="1173304"/>
              <a:ext cx="4023326" cy="4296016"/>
              <a:chOff x="1284520" y="1273429"/>
              <a:chExt cx="4023326" cy="42960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1A168C9-D125-934F-3BA0-BD99A0C5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5" y="510245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1B51AA8-7283-0F40-8406-7040EB4E3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157375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55603D4-C305-A547-6AAF-375DDFAA7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515859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5A1B80-707A-3B26-BEBA-93F976D4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3183937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361F93-A15F-28D1-3ADA-BC6D514E2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645" y="2180420"/>
                <a:ext cx="8863" cy="1301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EB5AC8-47D0-1B5D-8DDC-3E82B6E4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3656426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0023C29-FC43-DBCA-9C9B-6CE48EE90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021478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ABC2A8-AE20-F224-99FB-57ECF2DA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438298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6416E3C-6AA9-F2DA-A03F-782AD1439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748035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D55A-0CC3-67E7-4693-76B50F0B7EB3}"/>
                  </a:ext>
                </a:extLst>
              </p:cNvPr>
              <p:cNvSpPr txBox="1"/>
              <p:nvPr/>
            </p:nvSpPr>
            <p:spPr>
              <a:xfrm>
                <a:off x="2842351" y="3449561"/>
                <a:ext cx="326143" cy="189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72617B-6F1D-DAF3-09FA-59754E938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149" y="3130320"/>
                <a:ext cx="8863" cy="510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A71553-C343-5FC0-E24E-6B17F23D6BE1}"/>
                  </a:ext>
                </a:extLst>
              </p:cNvPr>
              <p:cNvSpPr txBox="1"/>
              <p:nvPr/>
            </p:nvSpPr>
            <p:spPr>
              <a:xfrm>
                <a:off x="3544225" y="296894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8419E8-7F34-1FB4-9EF9-D39FB8F841C2}"/>
                  </a:ext>
                </a:extLst>
              </p:cNvPr>
              <p:cNvSpPr txBox="1"/>
              <p:nvPr/>
            </p:nvSpPr>
            <p:spPr>
              <a:xfrm rot="10800000">
                <a:off x="3068069" y="3162382"/>
                <a:ext cx="1201886" cy="43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6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/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/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567A715-1239-4DC8-18C6-B17C6597B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3912" y="3153812"/>
                <a:ext cx="8863" cy="19376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9CB2613-ADEA-D2F6-E7B7-E33C6CF6E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4321" y="3183680"/>
                <a:ext cx="8863" cy="821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7C8A621-7BED-9521-6117-1F56BA28F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028" y="3131214"/>
                <a:ext cx="8863" cy="1203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BAD96A-57B1-7DEA-15C7-5F6D40897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09" y="3139433"/>
                <a:ext cx="8863" cy="1601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9995EA-9CFA-1D42-5855-55364BB8DC8C}"/>
                  </a:ext>
                </a:extLst>
              </p:cNvPr>
              <p:cNvSpPr txBox="1"/>
              <p:nvPr/>
            </p:nvSpPr>
            <p:spPr>
              <a:xfrm>
                <a:off x="3845481" y="2967177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07CDEF-7B06-9DDA-7CE7-FC3E370191FE}"/>
                  </a:ext>
                </a:extLst>
              </p:cNvPr>
              <p:cNvSpPr txBox="1"/>
              <p:nvPr/>
            </p:nvSpPr>
            <p:spPr>
              <a:xfrm>
                <a:off x="4137872" y="2961861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67F4D8-5963-DEB4-4279-03C6CB08634B}"/>
                  </a:ext>
                </a:extLst>
              </p:cNvPr>
              <p:cNvSpPr txBox="1"/>
              <p:nvPr/>
            </p:nvSpPr>
            <p:spPr>
              <a:xfrm>
                <a:off x="4428496" y="296008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94C22E-4AB9-36F8-BA0E-09EE7D29FDEA}"/>
                  </a:ext>
                </a:extLst>
              </p:cNvPr>
              <p:cNvSpPr txBox="1"/>
              <p:nvPr/>
            </p:nvSpPr>
            <p:spPr>
              <a:xfrm>
                <a:off x="4719118" y="296363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Right Brace 104">
                <a:extLst>
                  <a:ext uri="{FF2B5EF4-FFF2-40B4-BE49-F238E27FC236}">
                    <a16:creationId xmlns:a16="http://schemas.microsoft.com/office/drawing/2014/main" id="{3783072C-DA72-6B04-8759-78A86A91D345}"/>
                  </a:ext>
                </a:extLst>
              </p:cNvPr>
              <p:cNvSpPr/>
              <p:nvPr/>
            </p:nvSpPr>
            <p:spPr>
              <a:xfrm rot="10800000">
                <a:off x="2327115" y="3605112"/>
                <a:ext cx="345475" cy="1958740"/>
              </a:xfrm>
              <a:prstGeom prst="rightBrace">
                <a:avLst>
                  <a:gd name="adj1" fmla="val 26702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B961B-9654-B08C-3549-ED391A5EA529}"/>
              </a:ext>
            </a:extLst>
          </p:cNvPr>
          <p:cNvSpPr/>
          <p:nvPr/>
        </p:nvSpPr>
        <p:spPr>
          <a:xfrm>
            <a:off x="3483586" y="2379743"/>
            <a:ext cx="364013" cy="23675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051EA61-3448-8D81-405D-3D33ED694BE4}"/>
                  </a:ext>
                </a:extLst>
              </p:cNvPr>
              <p:cNvSpPr/>
              <p:nvPr/>
            </p:nvSpPr>
            <p:spPr>
              <a:xfrm>
                <a:off x="4151339" y="4750479"/>
                <a:ext cx="5572135" cy="91524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T-count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051EA61-3448-8D81-405D-3D33ED694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39" y="4750479"/>
                <a:ext cx="5572135" cy="91524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EE775E-FE25-6492-F7B6-6CA1784EB87A}"/>
              </a:ext>
            </a:extLst>
          </p:cNvPr>
          <p:cNvCxnSpPr>
            <a:cxnSpLocks/>
          </p:cNvCxnSpPr>
          <p:nvPr/>
        </p:nvCxnSpPr>
        <p:spPr>
          <a:xfrm flipV="1">
            <a:off x="7313383" y="3521684"/>
            <a:ext cx="0" cy="157858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45D37-6B34-D0C2-4EE9-C10246088548}"/>
              </a:ext>
            </a:extLst>
          </p:cNvPr>
          <p:cNvCxnSpPr>
            <a:cxnSpLocks/>
          </p:cNvCxnSpPr>
          <p:nvPr/>
        </p:nvCxnSpPr>
        <p:spPr>
          <a:xfrm flipH="1" flipV="1">
            <a:off x="1047307" y="4418997"/>
            <a:ext cx="5027732" cy="64605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9072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C5C55-9B9D-5897-3A56-33B7C650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0D887D5-78EC-11C9-86C7-9EF29A3E204D}"/>
              </a:ext>
            </a:extLst>
          </p:cNvPr>
          <p:cNvGrpSpPr/>
          <p:nvPr/>
        </p:nvGrpSpPr>
        <p:grpSpPr>
          <a:xfrm>
            <a:off x="5263946" y="2506021"/>
            <a:ext cx="2915044" cy="1251508"/>
            <a:chOff x="8543856" y="2177492"/>
            <a:chExt cx="2915044" cy="125150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E987A3A-D250-C0F7-6B61-2D8CD6EAD443}"/>
                </a:ext>
              </a:extLst>
            </p:cNvPr>
            <p:cNvGrpSpPr/>
            <p:nvPr/>
          </p:nvGrpSpPr>
          <p:grpSpPr>
            <a:xfrm>
              <a:off x="8543856" y="2177492"/>
              <a:ext cx="401202" cy="1251508"/>
              <a:chOff x="8931414" y="3977852"/>
              <a:chExt cx="401202" cy="12515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/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E0C9226-C9C9-B5C1-7B88-B8F8A01DC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1414" y="3977852"/>
                    <a:ext cx="401202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A9A2C42-D5D7-29C5-D4BF-75A63B0AA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87" y="4476688"/>
                <a:ext cx="8863" cy="6173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3A6027A-3A87-74F4-A0EA-A1CDBFC8FD93}"/>
                  </a:ext>
                </a:extLst>
              </p:cNvPr>
              <p:cNvSpPr txBox="1"/>
              <p:nvPr/>
            </p:nvSpPr>
            <p:spPr>
              <a:xfrm>
                <a:off x="9013787" y="492158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/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1800" dirty="0"/>
                    <a:t> </a:t>
                  </a:r>
                  <a:r>
                    <a:rPr lang="en-US" sz="1800" dirty="0" err="1"/>
                    <a:t>Clifford+T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5C01D39-334B-1C2E-7048-8C3E75BA4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70" y="2704598"/>
                  <a:ext cx="2566730" cy="5852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2462A6-2B74-B806-12F2-470EA4808BD5}"/>
              </a:ext>
            </a:extLst>
          </p:cNvPr>
          <p:cNvGrpSpPr/>
          <p:nvPr/>
        </p:nvGrpSpPr>
        <p:grpSpPr>
          <a:xfrm>
            <a:off x="72746" y="812081"/>
            <a:ext cx="4023326" cy="4296016"/>
            <a:chOff x="-342262" y="1173304"/>
            <a:chExt cx="4023326" cy="4296016"/>
          </a:xfrm>
        </p:grpSpPr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18F6659B-792E-2ECB-C531-0E16EEFF0888}"/>
                </a:ext>
              </a:extLst>
            </p:cNvPr>
            <p:cNvSpPr/>
            <p:nvPr/>
          </p:nvSpPr>
          <p:spPr>
            <a:xfrm rot="10800000">
              <a:off x="744007" y="2056705"/>
              <a:ext cx="270709" cy="826241"/>
            </a:xfrm>
            <a:prstGeom prst="rightBrace">
              <a:avLst>
                <a:gd name="adj1" fmla="val 2670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/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86BA9C0-2973-7C39-C220-B2F7D550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8" y="2299897"/>
                  <a:ext cx="82837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07AB2-E913-6743-8F60-B63ED92B9828}"/>
                </a:ext>
              </a:extLst>
            </p:cNvPr>
            <p:cNvGrpSpPr/>
            <p:nvPr/>
          </p:nvGrpSpPr>
          <p:grpSpPr>
            <a:xfrm>
              <a:off x="-342262" y="1173304"/>
              <a:ext cx="4023326" cy="4296016"/>
              <a:chOff x="1284520" y="1273429"/>
              <a:chExt cx="4023326" cy="42960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1A168C9-D125-934F-3BA0-BD99A0C5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5" y="510245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1B51AA8-7283-0F40-8406-7040EB4E3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157375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55603D4-C305-A547-6AAF-375DDFAA7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2515859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5A1B80-707A-3B26-BEBA-93F976D4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3183937"/>
                <a:ext cx="258012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361F93-A15F-28D1-3ADA-BC6D514E2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8645" y="2180420"/>
                <a:ext cx="8863" cy="1301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E492D2B-03AA-54F0-B0CD-B04866538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09736" y="1688934"/>
                    <a:ext cx="746277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EB5AC8-47D0-1B5D-8DDC-3E82B6E4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3656426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0023C29-FC43-DBCA-9C9B-6CE48EE90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021478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4ABC2A8-AE20-F224-99FB-57ECF2DA7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719" y="4382984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6416E3C-6AA9-F2DA-A03F-782AD1439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8856" y="4748035"/>
                <a:ext cx="2580127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96B8AB7-E3F3-6E9A-1201-E6D74F5A0F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2652975" y="1273429"/>
                    <a:ext cx="678434" cy="17993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C7D55A-0CC3-67E7-4693-76B50F0B7EB3}"/>
                  </a:ext>
                </a:extLst>
              </p:cNvPr>
              <p:cNvSpPr txBox="1"/>
              <p:nvPr/>
            </p:nvSpPr>
            <p:spPr>
              <a:xfrm>
                <a:off x="2842351" y="3449561"/>
                <a:ext cx="326143" cy="189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72617B-6F1D-DAF3-09FA-59754E938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149" y="3130320"/>
                <a:ext cx="8863" cy="510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0A71553-C343-5FC0-E24E-6B17F23D6BE1}"/>
                  </a:ext>
                </a:extLst>
              </p:cNvPr>
              <p:cNvSpPr txBox="1"/>
              <p:nvPr/>
            </p:nvSpPr>
            <p:spPr>
              <a:xfrm>
                <a:off x="3544225" y="296894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C8419E8-7F34-1FB4-9EF9-D39FB8F841C2}"/>
                  </a:ext>
                </a:extLst>
              </p:cNvPr>
              <p:cNvSpPr txBox="1"/>
              <p:nvPr/>
            </p:nvSpPr>
            <p:spPr>
              <a:xfrm rot="10800000">
                <a:off x="3068069" y="3162382"/>
                <a:ext cx="1201886" cy="43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6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0E9AECF-6515-DA1F-C558-361727D77B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8043" y="3123703"/>
                    <a:ext cx="401202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/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150076-2A35-C76F-170B-1E3B0819F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3983" y="3467488"/>
                    <a:ext cx="401202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/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28098C0-7ED5-90C3-E168-33542F7383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9922" y="3827224"/>
                    <a:ext cx="401202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2C504FA-7E79-0480-C228-CCCEB6B91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5231" y="4186959"/>
                    <a:ext cx="401202" cy="10156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/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201D1F-A3CC-55A9-63EC-911FEDE6D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3571" y="4553782"/>
                    <a:ext cx="401202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567A715-1239-4DC8-18C6-B17C6597B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3912" y="3153812"/>
                <a:ext cx="8863" cy="19376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9CB2613-ADEA-D2F6-E7B7-E33C6CF6E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4321" y="3183680"/>
                <a:ext cx="8863" cy="8217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7C8A621-7BED-9521-6117-1F56BA28F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028" y="3131214"/>
                <a:ext cx="8863" cy="1203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BAD96A-57B1-7DEA-15C7-5F6D40897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09" y="3139433"/>
                <a:ext cx="8863" cy="1601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9995EA-9CFA-1D42-5855-55364BB8DC8C}"/>
                  </a:ext>
                </a:extLst>
              </p:cNvPr>
              <p:cNvSpPr txBox="1"/>
              <p:nvPr/>
            </p:nvSpPr>
            <p:spPr>
              <a:xfrm>
                <a:off x="3845481" y="2967177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307CDEF-7B06-9DDA-7CE7-FC3E370191FE}"/>
                  </a:ext>
                </a:extLst>
              </p:cNvPr>
              <p:cNvSpPr txBox="1"/>
              <p:nvPr/>
            </p:nvSpPr>
            <p:spPr>
              <a:xfrm>
                <a:off x="4137872" y="2961861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167F4D8-5963-DEB4-4279-03C6CB08634B}"/>
                  </a:ext>
                </a:extLst>
              </p:cNvPr>
              <p:cNvSpPr txBox="1"/>
              <p:nvPr/>
            </p:nvSpPr>
            <p:spPr>
              <a:xfrm>
                <a:off x="4428496" y="2960089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94C22E-4AB9-36F8-BA0E-09EE7D29FDEA}"/>
                  </a:ext>
                </a:extLst>
              </p:cNvPr>
              <p:cNvSpPr txBox="1"/>
              <p:nvPr/>
            </p:nvSpPr>
            <p:spPr>
              <a:xfrm>
                <a:off x="4719118" y="2963633"/>
                <a:ext cx="247087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52221171-62F6-F45A-3585-2E93705F4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520" y="4296294"/>
                    <a:ext cx="1160697" cy="57637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Right Brace 104">
                <a:extLst>
                  <a:ext uri="{FF2B5EF4-FFF2-40B4-BE49-F238E27FC236}">
                    <a16:creationId xmlns:a16="http://schemas.microsoft.com/office/drawing/2014/main" id="{3783072C-DA72-6B04-8759-78A86A91D345}"/>
                  </a:ext>
                </a:extLst>
              </p:cNvPr>
              <p:cNvSpPr/>
              <p:nvPr/>
            </p:nvSpPr>
            <p:spPr>
              <a:xfrm rot="10800000">
                <a:off x="2327115" y="3605112"/>
                <a:ext cx="345475" cy="1958740"/>
              </a:xfrm>
              <a:prstGeom prst="rightBrace">
                <a:avLst>
                  <a:gd name="adj1" fmla="val 26702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B961B-9654-B08C-3549-ED391A5EA529}"/>
              </a:ext>
            </a:extLst>
          </p:cNvPr>
          <p:cNvSpPr/>
          <p:nvPr/>
        </p:nvSpPr>
        <p:spPr>
          <a:xfrm>
            <a:off x="3483586" y="2379743"/>
            <a:ext cx="364013" cy="23675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051EA61-3448-8D81-405D-3D33ED694BE4}"/>
                  </a:ext>
                </a:extLst>
              </p:cNvPr>
              <p:cNvSpPr/>
              <p:nvPr/>
            </p:nvSpPr>
            <p:spPr>
              <a:xfrm>
                <a:off x="4151339" y="4750479"/>
                <a:ext cx="5572135" cy="91524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T-count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051EA61-3448-8D81-405D-3D33ED694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39" y="4750479"/>
                <a:ext cx="5572135" cy="91524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4D2668-EC4E-E0DE-ABFA-2FBD64450402}"/>
              </a:ext>
            </a:extLst>
          </p:cNvPr>
          <p:cNvCxnSpPr>
            <a:cxnSpLocks/>
          </p:cNvCxnSpPr>
          <p:nvPr/>
        </p:nvCxnSpPr>
        <p:spPr>
          <a:xfrm flipV="1">
            <a:off x="8447241" y="1502309"/>
            <a:ext cx="1963584" cy="330455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397107A-5E67-4F33-E24A-1F0071AD0655}"/>
              </a:ext>
            </a:extLst>
          </p:cNvPr>
          <p:cNvSpPr/>
          <p:nvPr/>
        </p:nvSpPr>
        <p:spPr>
          <a:xfrm>
            <a:off x="9919579" y="781393"/>
            <a:ext cx="821837" cy="71279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F5F8465-6164-7479-850C-A17D0B445647}"/>
              </a:ext>
            </a:extLst>
          </p:cNvPr>
          <p:cNvSpPr/>
          <p:nvPr/>
        </p:nvSpPr>
        <p:spPr>
          <a:xfrm>
            <a:off x="7872637" y="4806860"/>
            <a:ext cx="1203252" cy="7840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45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926C-A236-3DC4-5981-683BFB51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General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CE93D-9243-085F-A5A1-8E1434688E4E}"/>
              </a:ext>
            </a:extLst>
          </p:cNvPr>
          <p:cNvSpPr txBox="1"/>
          <p:nvPr/>
        </p:nvSpPr>
        <p:spPr>
          <a:xfrm>
            <a:off x="1217829" y="1717164"/>
            <a:ext cx="975634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T-count in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Clifford+T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circuits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81EC9-A755-7D39-37FA-C488EA1D3482}"/>
              </a:ext>
            </a:extLst>
          </p:cNvPr>
          <p:cNvSpPr txBox="1"/>
          <p:nvPr/>
        </p:nvSpPr>
        <p:spPr>
          <a:xfrm>
            <a:off x="838200" y="3460902"/>
            <a:ext cx="110171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Classical simulation</a:t>
            </a:r>
          </a:p>
          <a:p>
            <a:pPr lvl="1"/>
            <a:r>
              <a:rPr lang="en-US" sz="2400" dirty="0"/>
              <a:t>Small T-count admits fast classical simulation by Gottesman-</a:t>
            </a:r>
            <a:r>
              <a:rPr lang="en-US" sz="2400" dirty="0" err="1"/>
              <a:t>Knill</a:t>
            </a:r>
            <a:r>
              <a:rPr lang="en-US" sz="2400" dirty="0"/>
              <a:t> theorem</a:t>
            </a:r>
            <a:endParaRPr lang="en-US" sz="2800" b="1" dirty="0"/>
          </a:p>
          <a:p>
            <a:r>
              <a:rPr lang="en-US" sz="2800" b="1" dirty="0"/>
              <a:t>Physical implementation</a:t>
            </a:r>
          </a:p>
          <a:p>
            <a:pPr lvl="1"/>
            <a:r>
              <a:rPr lang="en-US" sz="2400" dirty="0"/>
              <a:t>Fault-tolerant implementation of T gates is more costly than Clifford gates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3806589-9656-EADF-6CF6-BDD77C03C142}"/>
              </a:ext>
            </a:extLst>
          </p:cNvPr>
          <p:cNvSpPr/>
          <p:nvPr/>
        </p:nvSpPr>
        <p:spPr>
          <a:xfrm>
            <a:off x="5816009" y="2642189"/>
            <a:ext cx="3067493" cy="646331"/>
          </a:xfrm>
          <a:prstGeom prst="wedgeRoundRectCallout">
            <a:avLst>
              <a:gd name="adj1" fmla="val -67071"/>
              <a:gd name="adj2" fmla="val -103651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Number of T gates</a:t>
            </a:r>
          </a:p>
        </p:txBody>
      </p:sp>
    </p:spTree>
    <p:extLst>
      <p:ext uri="{BB962C8B-B14F-4D97-AF65-F5344CB8AC3E}">
        <p14:creationId xmlns:p14="http://schemas.microsoft.com/office/powerpoint/2010/main" val="22350415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7793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64238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What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is easy to prepare?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6423837" cy="523220"/>
              </a:xfrm>
              <a:prstGeom prst="rect">
                <a:avLst/>
              </a:prstGeom>
              <a:blipFill>
                <a:blip r:embed="rId3"/>
                <a:stretch>
                  <a:fillRect l="-1994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5413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What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is easy to prepare?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sz="28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is a phase state, then it is easy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blipFill>
                <a:blip r:embed="rId3"/>
                <a:stretch>
                  <a:fillRect l="-1994" t="-243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F8806-7BAD-AA1A-F535-5728CAC484CD}"/>
                  </a:ext>
                </a:extLst>
              </p:cNvPr>
              <p:cNvSpPr txBox="1"/>
              <p:nvPr/>
            </p:nvSpPr>
            <p:spPr>
              <a:xfrm>
                <a:off x="1931138" y="4212051"/>
                <a:ext cx="2008224" cy="420045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b="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F8806-7BAD-AA1A-F535-5728CAC48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38" y="4212051"/>
                <a:ext cx="2008224" cy="420045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blipFill>
                <a:blip r:embed="rId4"/>
                <a:stretch>
                  <a:fillRect l="-152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338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What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is easy to prepare?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sz="28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is a phase state, then it is easy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blipFill>
                <a:blip r:embed="rId3"/>
                <a:stretch>
                  <a:fillRect l="-1994" t="-243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F8806-7BAD-AA1A-F535-5728CAC484CD}"/>
                  </a:ext>
                </a:extLst>
              </p:cNvPr>
              <p:cNvSpPr txBox="1"/>
              <p:nvPr/>
            </p:nvSpPr>
            <p:spPr>
              <a:xfrm>
                <a:off x="1931138" y="4212051"/>
                <a:ext cx="2008224" cy="420045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b="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F8806-7BAD-AA1A-F535-5728CAC48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38" y="4212051"/>
                <a:ext cx="2008224" cy="420045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blipFill>
                <a:blip r:embed="rId4"/>
                <a:stretch>
                  <a:fillRect l="-152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/>
              <p:nvPr/>
            </p:nvSpPr>
            <p:spPr>
              <a:xfrm>
                <a:off x="6737055" y="3479975"/>
                <a:ext cx="5144828" cy="475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nary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055" y="3479975"/>
                <a:ext cx="5144828" cy="475451"/>
              </a:xfrm>
              <a:prstGeom prst="rect">
                <a:avLst/>
              </a:prstGeom>
              <a:blipFill>
                <a:blip r:embed="rId5"/>
                <a:stretch>
                  <a:fillRect t="-124359" b="-1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4257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What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is easy to prepare?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sz="28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is a phase state, then it is easy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blipFill>
                <a:blip r:embed="rId3"/>
                <a:stretch>
                  <a:fillRect l="-1994" t="-243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F8806-7BAD-AA1A-F535-5728CAC484CD}"/>
                  </a:ext>
                </a:extLst>
              </p:cNvPr>
              <p:cNvSpPr txBox="1"/>
              <p:nvPr/>
            </p:nvSpPr>
            <p:spPr>
              <a:xfrm>
                <a:off x="1931138" y="4212051"/>
                <a:ext cx="2008224" cy="420045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b="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F8806-7BAD-AA1A-F535-5728CAC48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38" y="4212051"/>
                <a:ext cx="2008224" cy="420045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blipFill>
                <a:blip r:embed="rId4"/>
                <a:stretch>
                  <a:fillRect l="-152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/>
              <p:nvPr/>
            </p:nvSpPr>
            <p:spPr>
              <a:xfrm>
                <a:off x="6737055" y="3479975"/>
                <a:ext cx="5144828" cy="475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nary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055" y="3479975"/>
                <a:ext cx="5144828" cy="475451"/>
              </a:xfrm>
              <a:prstGeom prst="rect">
                <a:avLst/>
              </a:prstGeom>
              <a:blipFill>
                <a:blip r:embed="rId5"/>
                <a:stretch>
                  <a:fillRect t="-124359" b="-1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6C9559-A930-353B-6711-3F7DF077B327}"/>
                  </a:ext>
                </a:extLst>
              </p:cNvPr>
              <p:cNvSpPr txBox="1"/>
              <p:nvPr/>
            </p:nvSpPr>
            <p:spPr>
              <a:xfrm>
                <a:off x="7208874" y="4109270"/>
                <a:ext cx="725544" cy="434800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6C9559-A930-353B-6711-3F7DF077B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4109270"/>
                <a:ext cx="725544" cy="434800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CB05AF-C0F3-D805-594A-E5DE950075E6}"/>
                  </a:ext>
                </a:extLst>
              </p:cNvPr>
              <p:cNvSpPr txBox="1"/>
              <p:nvPr/>
            </p:nvSpPr>
            <p:spPr>
              <a:xfrm>
                <a:off x="8284173" y="4368910"/>
                <a:ext cx="3068613" cy="867259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Boolean oracle: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→±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T-count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CB05AF-C0F3-D805-594A-E5DE9500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173" y="4368910"/>
                <a:ext cx="3068613" cy="867259"/>
              </a:xfrm>
              <a:prstGeom prst="wedgeRoundRectCallout">
                <a:avLst>
                  <a:gd name="adj1" fmla="val -7861"/>
                  <a:gd name="adj2" fmla="val -110894"/>
                  <a:gd name="adj3" fmla="val 16667"/>
                </a:avLst>
              </a:prstGeom>
              <a:blipFill>
                <a:blip r:embed="rId7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398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What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is easy to prepare?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sz="28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dirty="0">
                    <a:highlight>
                      <a:srgbClr val="FFFF00"/>
                    </a:highlight>
                  </a:rPr>
                  <a:t>close to</a:t>
                </a:r>
                <a:r>
                  <a:rPr lang="en-US" sz="2800" dirty="0"/>
                  <a:t> a phase state, then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blipFill>
                <a:blip r:embed="rId3"/>
                <a:stretch>
                  <a:fillRect l="-1994" t="-243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/>
              <p:nvPr/>
            </p:nvSpPr>
            <p:spPr>
              <a:xfrm>
                <a:off x="6096000" y="3479975"/>
                <a:ext cx="5863855" cy="475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nary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79975"/>
                <a:ext cx="5863855" cy="475451"/>
              </a:xfrm>
              <a:prstGeom prst="rect">
                <a:avLst/>
              </a:prstGeom>
              <a:blipFill>
                <a:blip r:embed="rId4"/>
                <a:stretch>
                  <a:fillRect t="-124359" b="-1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0580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What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is easy to prepare?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sz="28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dirty="0">
                    <a:highlight>
                      <a:srgbClr val="FFFF00"/>
                    </a:highlight>
                  </a:rPr>
                  <a:t>close to</a:t>
                </a:r>
                <a:r>
                  <a:rPr lang="en-US" sz="2800" dirty="0"/>
                  <a:t> a phase state, then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blipFill>
                <a:blip r:embed="rId3"/>
                <a:stretch>
                  <a:fillRect l="-1994" t="-243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/>
              <p:nvPr/>
            </p:nvSpPr>
            <p:spPr>
              <a:xfrm>
                <a:off x="6096000" y="3479975"/>
                <a:ext cx="5863855" cy="475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nary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79975"/>
                <a:ext cx="5863855" cy="475451"/>
              </a:xfrm>
              <a:prstGeom prst="rect">
                <a:avLst/>
              </a:prstGeom>
              <a:blipFill>
                <a:blip r:embed="rId4"/>
                <a:stretch>
                  <a:fillRect t="-124359" b="-1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705187-54D2-9C6F-C139-85F25DB1209A}"/>
              </a:ext>
            </a:extLst>
          </p:cNvPr>
          <p:cNvSpPr/>
          <p:nvPr/>
        </p:nvSpPr>
        <p:spPr>
          <a:xfrm>
            <a:off x="6095999" y="3325663"/>
            <a:ext cx="4781107" cy="7840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901BA2-1741-4CB7-4953-771C30B53DE1}"/>
                  </a:ext>
                </a:extLst>
              </p:cNvPr>
              <p:cNvSpPr txBox="1"/>
              <p:nvPr/>
            </p:nvSpPr>
            <p:spPr>
              <a:xfrm>
                <a:off x="6274538" y="4109736"/>
                <a:ext cx="2927941" cy="50687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Easy,</a:t>
                </a:r>
                <a:r>
                  <a:rPr lang="en-US" dirty="0">
                    <a:solidFill>
                      <a:schemeClr val="bg1"/>
                    </a:solidFill>
                  </a:rPr>
                  <a:t> with T-count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901BA2-1741-4CB7-4953-771C30B53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538" y="4109736"/>
                <a:ext cx="2927941" cy="506870"/>
              </a:xfrm>
              <a:prstGeom prst="rect">
                <a:avLst/>
              </a:prstGeom>
              <a:blipFill>
                <a:blip r:embed="rId5"/>
                <a:stretch>
                  <a:fillRect l="-1663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9041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What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is easy to prepare?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sz="28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dirty="0">
                    <a:highlight>
                      <a:srgbClr val="FFFF00"/>
                    </a:highlight>
                  </a:rPr>
                  <a:t>close to</a:t>
                </a:r>
                <a:r>
                  <a:rPr lang="en-US" sz="2800" dirty="0"/>
                  <a:t> a phase state, then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blipFill>
                <a:blip r:embed="rId3"/>
                <a:stretch>
                  <a:fillRect l="-1994" t="-243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/>
              <p:nvPr/>
            </p:nvSpPr>
            <p:spPr>
              <a:xfrm>
                <a:off x="6096000" y="3479975"/>
                <a:ext cx="5863855" cy="475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nary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79975"/>
                <a:ext cx="5863855" cy="475451"/>
              </a:xfrm>
              <a:prstGeom prst="rect">
                <a:avLst/>
              </a:prstGeom>
              <a:blipFill>
                <a:blip r:embed="rId4"/>
                <a:stretch>
                  <a:fillRect t="-124359" b="-1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FA355BF2-6179-BB5B-79BC-6DA7E8AFAE6B}"/>
                  </a:ext>
                </a:extLst>
              </p:cNvPr>
              <p:cNvSpPr/>
              <p:nvPr/>
            </p:nvSpPr>
            <p:spPr>
              <a:xfrm>
                <a:off x="767314" y="4756437"/>
                <a:ext cx="7719238" cy="1036674"/>
              </a:xfrm>
              <a:prstGeom prst="wedgeRoundRectCallout">
                <a:avLst>
                  <a:gd name="adj1" fmla="val -30526"/>
                  <a:gd name="adj2" fmla="val -132372"/>
                  <a:gd name="adj3" fmla="val 16667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How to make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close to a phase state?</a:t>
                </a: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FA355BF2-6179-BB5B-79BC-6DA7E8AFA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14" y="4756437"/>
                <a:ext cx="7719238" cy="1036674"/>
              </a:xfrm>
              <a:prstGeom prst="wedgeRoundRectCallout">
                <a:avLst>
                  <a:gd name="adj1" fmla="val -30526"/>
                  <a:gd name="adj2" fmla="val -1323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7378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What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is easy to prepare?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sz="28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dirty="0">
                    <a:highlight>
                      <a:srgbClr val="FFFF00"/>
                    </a:highlight>
                  </a:rPr>
                  <a:t>close to</a:t>
                </a:r>
                <a:r>
                  <a:rPr lang="en-US" sz="2800" dirty="0"/>
                  <a:t> a phase state, then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541224-5942-A8A1-5570-66FE3015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6423837" cy="2246769"/>
              </a:xfrm>
              <a:prstGeom prst="rect">
                <a:avLst/>
              </a:prstGeom>
              <a:blipFill>
                <a:blip r:embed="rId3"/>
                <a:stretch>
                  <a:fillRect l="-1994" t="-243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/>
              <p:nvPr/>
            </p:nvSpPr>
            <p:spPr>
              <a:xfrm>
                <a:off x="6096000" y="3479975"/>
                <a:ext cx="5863855" cy="475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nary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CD8C58-D0AE-1063-142D-E93B4FD88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79975"/>
                <a:ext cx="5863855" cy="475451"/>
              </a:xfrm>
              <a:prstGeom prst="rect">
                <a:avLst/>
              </a:prstGeom>
              <a:blipFill>
                <a:blip r:embed="rId4"/>
                <a:stretch>
                  <a:fillRect t="-124359" b="-18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FA355BF2-6179-BB5B-79BC-6DA7E8AFAE6B}"/>
                  </a:ext>
                </a:extLst>
              </p:cNvPr>
              <p:cNvSpPr/>
              <p:nvPr/>
            </p:nvSpPr>
            <p:spPr>
              <a:xfrm>
                <a:off x="767314" y="4756437"/>
                <a:ext cx="7719238" cy="1036674"/>
              </a:xfrm>
              <a:prstGeom prst="wedgeRoundRectCallout">
                <a:avLst>
                  <a:gd name="adj1" fmla="val -30526"/>
                  <a:gd name="adj2" fmla="val -132372"/>
                  <a:gd name="adj3" fmla="val 16667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How to make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close to a phase state?</a:t>
                </a: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FA355BF2-6179-BB5B-79BC-6DA7E8AFA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14" y="4756437"/>
                <a:ext cx="7719238" cy="1036674"/>
              </a:xfrm>
              <a:prstGeom prst="wedgeRoundRectCallout">
                <a:avLst>
                  <a:gd name="adj1" fmla="val -30526"/>
                  <a:gd name="adj2" fmla="val -1323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0062562-7902-C2E3-1283-D0D4C4AFA4C2}"/>
              </a:ext>
            </a:extLst>
          </p:cNvPr>
          <p:cNvSpPr txBox="1"/>
          <p:nvPr/>
        </p:nvSpPr>
        <p:spPr>
          <a:xfrm>
            <a:off x="5261787" y="5538768"/>
            <a:ext cx="4953442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Apply a random phase</a:t>
            </a:r>
          </a:p>
          <a:p>
            <a:r>
              <a:rPr lang="en-US" sz="2800" dirty="0"/>
              <a:t>T</a:t>
            </a:r>
            <a:r>
              <a:rPr lang="en-US" sz="2800" dirty="0">
                <a:solidFill>
                  <a:schemeClr val="tx1"/>
                </a:solidFill>
              </a:rPr>
              <a:t>hen take the Fourier transform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22792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84382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843821"/>
              </a:xfrm>
              <a:prstGeom prst="rect">
                <a:avLst/>
              </a:prstGeom>
              <a:blipFill>
                <a:blip r:embed="rId3"/>
                <a:stretch>
                  <a:fillRect l="-1275" t="-7194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1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926C-A236-3DC4-5981-683BFB51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General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CE93D-9243-085F-A5A1-8E1434688E4E}"/>
              </a:ext>
            </a:extLst>
          </p:cNvPr>
          <p:cNvSpPr txBox="1"/>
          <p:nvPr/>
        </p:nvSpPr>
        <p:spPr>
          <a:xfrm>
            <a:off x="1217829" y="1717164"/>
            <a:ext cx="975634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T-count in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Clifford+T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circuits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81EC9-A755-7D39-37FA-C488EA1D3482}"/>
              </a:ext>
            </a:extLst>
          </p:cNvPr>
          <p:cNvSpPr txBox="1"/>
          <p:nvPr/>
        </p:nvSpPr>
        <p:spPr>
          <a:xfrm>
            <a:off x="838200" y="3460902"/>
            <a:ext cx="110171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Classical simulation</a:t>
            </a:r>
          </a:p>
          <a:p>
            <a:pPr lvl="1"/>
            <a:r>
              <a:rPr lang="en-US" sz="2400" dirty="0"/>
              <a:t>Small T-count admits fast classical simulation by Gottesman-</a:t>
            </a:r>
            <a:r>
              <a:rPr lang="en-US" sz="2400" dirty="0" err="1"/>
              <a:t>Knill</a:t>
            </a:r>
            <a:r>
              <a:rPr lang="en-US" sz="2400" dirty="0"/>
              <a:t> theorem</a:t>
            </a:r>
            <a:endParaRPr lang="en-US" sz="2800" b="1" dirty="0"/>
          </a:p>
          <a:p>
            <a:r>
              <a:rPr lang="en-US" sz="2800" b="1" dirty="0"/>
              <a:t>Physical implementation</a:t>
            </a:r>
          </a:p>
          <a:p>
            <a:pPr lvl="1"/>
            <a:r>
              <a:rPr lang="en-US" sz="2400" dirty="0"/>
              <a:t>Fault-tolerant implementation of T gates is more costly than Clifford gates</a:t>
            </a:r>
          </a:p>
          <a:p>
            <a:r>
              <a:rPr lang="en-US" sz="2800" b="1" dirty="0"/>
              <a:t>“Magic”</a:t>
            </a:r>
          </a:p>
          <a:p>
            <a:pPr lvl="1"/>
            <a:r>
              <a:rPr lang="en-US" sz="2400" dirty="0"/>
              <a:t>How much non-</a:t>
            </a:r>
            <a:r>
              <a:rPr lang="en-US" sz="2400" dirty="0" err="1"/>
              <a:t>Cliffordness</a:t>
            </a:r>
            <a:r>
              <a:rPr lang="en-US" sz="2400" dirty="0"/>
              <a:t> (aka magic) is needed for various tasks?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3806589-9656-EADF-6CF6-BDD77C03C142}"/>
              </a:ext>
            </a:extLst>
          </p:cNvPr>
          <p:cNvSpPr/>
          <p:nvPr/>
        </p:nvSpPr>
        <p:spPr>
          <a:xfrm>
            <a:off x="5816009" y="2642189"/>
            <a:ext cx="3067493" cy="646331"/>
          </a:xfrm>
          <a:prstGeom prst="wedgeRoundRectCallout">
            <a:avLst>
              <a:gd name="adj1" fmla="val -67071"/>
              <a:gd name="adj2" fmla="val -103651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Number of T gates</a:t>
            </a:r>
          </a:p>
        </p:txBody>
      </p:sp>
    </p:spTree>
    <p:extLst>
      <p:ext uri="{BB962C8B-B14F-4D97-AF65-F5344CB8AC3E}">
        <p14:creationId xmlns:p14="http://schemas.microsoft.com/office/powerpoint/2010/main" val="21160753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  <a:p>
                <a:endParaRPr lang="en-US" sz="2000" dirty="0"/>
              </a:p>
              <a:p>
                <a:r>
                  <a:rPr lang="en-US" sz="2000" b="0" dirty="0"/>
                  <a:t>Equivalently, there exist Boolean diagonal </a:t>
                </a:r>
                <a:r>
                  <a:rPr lang="en-US" sz="2000" b="0" dirty="0" err="1"/>
                  <a:t>unitaries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such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blipFill>
                <a:blip r:embed="rId3"/>
                <a:stretch>
                  <a:fillRect l="-1275" t="-342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4633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  <a:p>
                <a:endParaRPr lang="en-US" sz="2000" dirty="0"/>
              </a:p>
              <a:p>
                <a:r>
                  <a:rPr lang="en-US" sz="2000" b="0" dirty="0"/>
                  <a:t>Equivalently, there exist Boolean diagonal </a:t>
                </a:r>
                <a:r>
                  <a:rPr lang="en-US" sz="2000" b="0" dirty="0" err="1"/>
                  <a:t>unitaries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such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blipFill>
                <a:blip r:embed="rId3"/>
                <a:stretch>
                  <a:fillRect l="-1275" t="-342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ACB5C-BCAA-A2C2-51AA-7F945E9867E2}"/>
              </a:ext>
            </a:extLst>
          </p:cNvPr>
          <p:cNvGrpSpPr/>
          <p:nvPr/>
        </p:nvGrpSpPr>
        <p:grpSpPr>
          <a:xfrm>
            <a:off x="5726713" y="3360998"/>
            <a:ext cx="2066952" cy="1185932"/>
            <a:chOff x="5726713" y="3360998"/>
            <a:chExt cx="2066952" cy="1185932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B0B43C4-2AD4-8281-DB3D-8C111D890DF8}"/>
                </a:ext>
              </a:extLst>
            </p:cNvPr>
            <p:cNvSpPr/>
            <p:nvPr/>
          </p:nvSpPr>
          <p:spPr>
            <a:xfrm>
              <a:off x="6213482" y="3537029"/>
              <a:ext cx="324293" cy="52631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F1CEEEE-61D0-A07D-1D43-781C1F5912C1}"/>
                </a:ext>
              </a:extLst>
            </p:cNvPr>
            <p:cNvSpPr/>
            <p:nvPr/>
          </p:nvSpPr>
          <p:spPr>
            <a:xfrm rot="18985644">
              <a:off x="5726713" y="3360998"/>
              <a:ext cx="309974" cy="94763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DE11F4-D0C4-0E72-DA55-1973C5676B97}"/>
                    </a:ext>
                  </a:extLst>
                </p:cNvPr>
                <p:cNvSpPr txBox="1"/>
                <p:nvPr/>
              </p:nvSpPr>
              <p:spPr>
                <a:xfrm>
                  <a:off x="5934378" y="3986138"/>
                  <a:ext cx="1859287" cy="560792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T-count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7DE11F4-D0C4-0E72-DA55-1973C5676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4378" y="3986138"/>
                  <a:ext cx="1859287" cy="560792"/>
                </a:xfrm>
                <a:prstGeom prst="roundRect">
                  <a:avLst/>
                </a:prstGeom>
                <a:blipFill>
                  <a:blip r:embed="rId4"/>
                  <a:stretch>
                    <a:fillRect l="-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84957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  <a:p>
                <a:endParaRPr lang="en-US" sz="2000" dirty="0"/>
              </a:p>
              <a:p>
                <a:r>
                  <a:rPr lang="en-US" sz="2000" b="0" dirty="0"/>
                  <a:t>Equivalently, there exist Boolean diagonal </a:t>
                </a:r>
                <a:r>
                  <a:rPr lang="en-US" sz="2000" b="0" dirty="0" err="1"/>
                  <a:t>unitaries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such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blipFill>
                <a:blip r:embed="rId3"/>
                <a:stretch>
                  <a:fillRect l="-1275" t="-342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95BED-5A33-BD25-27DC-7A9BE145B337}"/>
                  </a:ext>
                </a:extLst>
              </p:cNvPr>
              <p:cNvSpPr txBox="1"/>
              <p:nvPr/>
            </p:nvSpPr>
            <p:spPr>
              <a:xfrm>
                <a:off x="838200" y="3662978"/>
                <a:ext cx="608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Prove by taking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and applying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Khintchine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95BED-5A33-BD25-27DC-7A9BE145B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62978"/>
                <a:ext cx="6081823" cy="369332"/>
              </a:xfrm>
              <a:prstGeom prst="rect">
                <a:avLst/>
              </a:prstGeom>
              <a:blipFill>
                <a:blip r:embed="rId4"/>
                <a:stretch>
                  <a:fillRect l="-90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1583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  <a:p>
                <a:endParaRPr lang="en-US" sz="2000" dirty="0"/>
              </a:p>
              <a:p>
                <a:r>
                  <a:rPr lang="en-US" sz="2000" b="0" dirty="0"/>
                  <a:t>Equivalently, there exist Boolean diagonal </a:t>
                </a:r>
                <a:r>
                  <a:rPr lang="en-US" sz="2000" b="0" dirty="0" err="1"/>
                  <a:t>unitaries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such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blipFill>
                <a:blip r:embed="rId3"/>
                <a:stretch>
                  <a:fillRect l="-1275" t="-342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/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C00000"/>
                    </a:solidFill>
                  </a:rPr>
                  <a:t>How to improve constant error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error?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blipFill>
                <a:blip r:embed="rId4"/>
                <a:stretch>
                  <a:fillRect b="-25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1727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  <a:p>
                <a:endParaRPr lang="en-US" sz="2000" dirty="0"/>
              </a:p>
              <a:p>
                <a:r>
                  <a:rPr lang="en-US" sz="2000" b="0" dirty="0"/>
                  <a:t>Equivalently, there exist Boolean diagonal </a:t>
                </a:r>
                <a:r>
                  <a:rPr lang="en-US" sz="2000" b="0" dirty="0" err="1"/>
                  <a:t>unitaries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such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blipFill>
                <a:blip r:embed="rId3"/>
                <a:stretch>
                  <a:fillRect l="-1275" t="-342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/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C00000"/>
                    </a:solidFill>
                  </a:rPr>
                  <a:t>How to improve constant error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error?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blipFill>
                <a:blip r:embed="rId4"/>
                <a:stretch>
                  <a:fillRect b="-25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794307-71E0-67D5-E569-03B9835FD857}"/>
              </a:ext>
            </a:extLst>
          </p:cNvPr>
          <p:cNvCxnSpPr>
            <a:cxnSpLocks/>
          </p:cNvCxnSpPr>
          <p:nvPr/>
        </p:nvCxnSpPr>
        <p:spPr>
          <a:xfrm>
            <a:off x="4768702" y="6140302"/>
            <a:ext cx="33067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/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8092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  <a:p>
                <a:endParaRPr lang="en-US" sz="2000" dirty="0"/>
              </a:p>
              <a:p>
                <a:r>
                  <a:rPr lang="en-US" sz="2000" b="0" dirty="0"/>
                  <a:t>Equivalently, there exist Boolean diagonal </a:t>
                </a:r>
                <a:r>
                  <a:rPr lang="en-US" sz="2000" b="0" dirty="0" err="1"/>
                  <a:t>unitaries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such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blipFill>
                <a:blip r:embed="rId3"/>
                <a:stretch>
                  <a:fillRect l="-1275" t="-342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/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C00000"/>
                    </a:solidFill>
                  </a:rPr>
                  <a:t>How to improve constant error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error?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blipFill>
                <a:blip r:embed="rId4"/>
                <a:stretch>
                  <a:fillRect b="-25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794307-71E0-67D5-E569-03B9835FD857}"/>
              </a:ext>
            </a:extLst>
          </p:cNvPr>
          <p:cNvCxnSpPr>
            <a:cxnSpLocks/>
          </p:cNvCxnSpPr>
          <p:nvPr/>
        </p:nvCxnSpPr>
        <p:spPr>
          <a:xfrm>
            <a:off x="4768702" y="6140302"/>
            <a:ext cx="33067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/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33F2BC-2810-DB9C-4AE0-C8EF1DA3D4ED}"/>
              </a:ext>
            </a:extLst>
          </p:cNvPr>
          <p:cNvCxnSpPr>
            <a:cxnSpLocks/>
          </p:cNvCxnSpPr>
          <p:nvPr/>
        </p:nvCxnSpPr>
        <p:spPr>
          <a:xfrm flipV="1">
            <a:off x="4768702" y="4609214"/>
            <a:ext cx="2743200" cy="1531088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95BBBB-CD8A-69DB-0B41-8A1BB5054CB8}"/>
                  </a:ext>
                </a:extLst>
              </p:cNvPr>
              <p:cNvSpPr txBox="1"/>
              <p:nvPr/>
            </p:nvSpPr>
            <p:spPr>
              <a:xfrm>
                <a:off x="6785657" y="4389315"/>
                <a:ext cx="59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95BBBB-CD8A-69DB-0B41-8A1BB5054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57" y="4389315"/>
                <a:ext cx="59010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4955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  <a:p>
                <a:endParaRPr lang="en-US" sz="2000" dirty="0"/>
              </a:p>
              <a:p>
                <a:r>
                  <a:rPr lang="en-US" sz="2000" b="0" dirty="0"/>
                  <a:t>Equivalently, there exist Boolean diagonal </a:t>
                </a:r>
                <a:r>
                  <a:rPr lang="en-US" sz="2000" b="0" dirty="0" err="1"/>
                  <a:t>unitaries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such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blipFill>
                <a:blip r:embed="rId3"/>
                <a:stretch>
                  <a:fillRect l="-1275" t="-342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/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C00000"/>
                    </a:solidFill>
                  </a:rPr>
                  <a:t>How to improve constant error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error?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blipFill>
                <a:blip r:embed="rId4"/>
                <a:stretch>
                  <a:fillRect b="-25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794307-71E0-67D5-E569-03B9835FD857}"/>
              </a:ext>
            </a:extLst>
          </p:cNvPr>
          <p:cNvCxnSpPr>
            <a:cxnSpLocks/>
          </p:cNvCxnSpPr>
          <p:nvPr/>
        </p:nvCxnSpPr>
        <p:spPr>
          <a:xfrm>
            <a:off x="4768702" y="6140302"/>
            <a:ext cx="33067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/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33F2BC-2810-DB9C-4AE0-C8EF1DA3D4ED}"/>
              </a:ext>
            </a:extLst>
          </p:cNvPr>
          <p:cNvCxnSpPr>
            <a:cxnSpLocks/>
          </p:cNvCxnSpPr>
          <p:nvPr/>
        </p:nvCxnSpPr>
        <p:spPr>
          <a:xfrm flipV="1">
            <a:off x="4768702" y="4609214"/>
            <a:ext cx="2743200" cy="1531088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95BBBB-CD8A-69DB-0B41-8A1BB5054CB8}"/>
                  </a:ext>
                </a:extLst>
              </p:cNvPr>
              <p:cNvSpPr txBox="1"/>
              <p:nvPr/>
            </p:nvSpPr>
            <p:spPr>
              <a:xfrm>
                <a:off x="6785657" y="4389315"/>
                <a:ext cx="59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95BBBB-CD8A-69DB-0B41-8A1BB5054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57" y="4389315"/>
                <a:ext cx="59010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A6F275-5C4E-011B-C607-F749950A7719}"/>
              </a:ext>
            </a:extLst>
          </p:cNvPr>
          <p:cNvCxnSpPr>
            <a:cxnSpLocks/>
          </p:cNvCxnSpPr>
          <p:nvPr/>
        </p:nvCxnSpPr>
        <p:spPr>
          <a:xfrm>
            <a:off x="7511902" y="4609214"/>
            <a:ext cx="563526" cy="1553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56D78B-6070-6B5C-1B8E-EE4B6906A7FF}"/>
                  </a:ext>
                </a:extLst>
              </p:cNvPr>
              <p:cNvSpPr txBox="1"/>
              <p:nvPr/>
            </p:nvSpPr>
            <p:spPr>
              <a:xfrm>
                <a:off x="6602817" y="5254166"/>
                <a:ext cx="140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56D78B-6070-6B5C-1B8E-EE4B6906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7" y="5254166"/>
                <a:ext cx="140349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4112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  <a:p>
                <a:endParaRPr lang="en-US" sz="2000" dirty="0"/>
              </a:p>
              <a:p>
                <a:r>
                  <a:rPr lang="en-US" sz="2000" b="0" dirty="0"/>
                  <a:t>Equivalently, there exist Boolean diagonal </a:t>
                </a:r>
                <a:r>
                  <a:rPr lang="en-US" sz="2000" b="0" dirty="0" err="1"/>
                  <a:t>unitaries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such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blipFill>
                <a:blip r:embed="rId3"/>
                <a:stretch>
                  <a:fillRect l="-1275" t="-342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/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C00000"/>
                    </a:solidFill>
                  </a:rPr>
                  <a:t>How to improve constant error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error?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blipFill>
                <a:blip r:embed="rId4"/>
                <a:stretch>
                  <a:fillRect b="-25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794307-71E0-67D5-E569-03B9835FD857}"/>
              </a:ext>
            </a:extLst>
          </p:cNvPr>
          <p:cNvCxnSpPr>
            <a:cxnSpLocks/>
          </p:cNvCxnSpPr>
          <p:nvPr/>
        </p:nvCxnSpPr>
        <p:spPr>
          <a:xfrm>
            <a:off x="4768702" y="6140302"/>
            <a:ext cx="33067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/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33F2BC-2810-DB9C-4AE0-C8EF1DA3D4ED}"/>
              </a:ext>
            </a:extLst>
          </p:cNvPr>
          <p:cNvCxnSpPr>
            <a:cxnSpLocks/>
          </p:cNvCxnSpPr>
          <p:nvPr/>
        </p:nvCxnSpPr>
        <p:spPr>
          <a:xfrm flipV="1">
            <a:off x="4768702" y="4609214"/>
            <a:ext cx="2743200" cy="1531088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95BBBB-CD8A-69DB-0B41-8A1BB5054CB8}"/>
                  </a:ext>
                </a:extLst>
              </p:cNvPr>
              <p:cNvSpPr txBox="1"/>
              <p:nvPr/>
            </p:nvSpPr>
            <p:spPr>
              <a:xfrm>
                <a:off x="6785657" y="4389315"/>
                <a:ext cx="59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95BBBB-CD8A-69DB-0B41-8A1BB5054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57" y="4389315"/>
                <a:ext cx="59010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A6F275-5C4E-011B-C607-F749950A7719}"/>
              </a:ext>
            </a:extLst>
          </p:cNvPr>
          <p:cNvCxnSpPr>
            <a:cxnSpLocks/>
          </p:cNvCxnSpPr>
          <p:nvPr/>
        </p:nvCxnSpPr>
        <p:spPr>
          <a:xfrm>
            <a:off x="7511902" y="4609214"/>
            <a:ext cx="563526" cy="1553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56D78B-6070-6B5C-1B8E-EE4B6906A7FF}"/>
                  </a:ext>
                </a:extLst>
              </p:cNvPr>
              <p:cNvSpPr txBox="1"/>
              <p:nvPr/>
            </p:nvSpPr>
            <p:spPr>
              <a:xfrm>
                <a:off x="6602817" y="5254166"/>
                <a:ext cx="140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56D78B-6070-6B5C-1B8E-EE4B6906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7" y="5254166"/>
                <a:ext cx="140349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9435E5-0E1F-EBBB-137A-432283F9A733}"/>
              </a:ext>
            </a:extLst>
          </p:cNvPr>
          <p:cNvCxnSpPr>
            <a:cxnSpLocks/>
          </p:cNvCxnSpPr>
          <p:nvPr/>
        </p:nvCxnSpPr>
        <p:spPr>
          <a:xfrm>
            <a:off x="7511902" y="4609213"/>
            <a:ext cx="1222171" cy="1014285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5F8B07-82A5-02F4-4ED2-704C2FF2A41C}"/>
                  </a:ext>
                </a:extLst>
              </p:cNvPr>
              <p:cNvSpPr txBox="1"/>
              <p:nvPr/>
            </p:nvSpPr>
            <p:spPr>
              <a:xfrm>
                <a:off x="7684393" y="4805658"/>
                <a:ext cx="140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5F8B07-82A5-02F4-4ED2-704C2FF2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93" y="4805658"/>
                <a:ext cx="140349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1442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, there is a Boolean diagonal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close to a phase state.</a:t>
                </a:r>
              </a:p>
              <a:p>
                <a:endParaRPr lang="en-US" sz="2000" dirty="0"/>
              </a:p>
              <a:p>
                <a:r>
                  <a:rPr lang="en-US" sz="2000" b="0" dirty="0"/>
                  <a:t>Equivalently, there exist Boolean diagonal </a:t>
                </a:r>
                <a:r>
                  <a:rPr lang="en-US" sz="2000" b="0" dirty="0" err="1"/>
                  <a:t>unitaries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/>
                  <a:t> such that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1779974"/>
              </a:xfrm>
              <a:prstGeom prst="rect">
                <a:avLst/>
              </a:prstGeom>
              <a:blipFill>
                <a:blip r:embed="rId3"/>
                <a:stretch>
                  <a:fillRect l="-1275" t="-3425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/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C00000"/>
                    </a:solidFill>
                  </a:rPr>
                  <a:t>How to improve constant error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error?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20DA15AB-134D-A44E-11B2-C273B4A20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948" y="3706519"/>
                <a:ext cx="7719238" cy="573468"/>
              </a:xfrm>
              <a:prstGeom prst="wedgeRoundRectCallout">
                <a:avLst>
                  <a:gd name="adj1" fmla="val -28804"/>
                  <a:gd name="adj2" fmla="val -95449"/>
                  <a:gd name="adj3" fmla="val 16667"/>
                </a:avLst>
              </a:prstGeom>
              <a:blipFill>
                <a:blip r:embed="rId4"/>
                <a:stretch>
                  <a:fillRect b="-25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794307-71E0-67D5-E569-03B9835FD857}"/>
              </a:ext>
            </a:extLst>
          </p:cNvPr>
          <p:cNvCxnSpPr>
            <a:cxnSpLocks/>
          </p:cNvCxnSpPr>
          <p:nvPr/>
        </p:nvCxnSpPr>
        <p:spPr>
          <a:xfrm>
            <a:off x="4768702" y="6140302"/>
            <a:ext cx="33067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/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7C14E-FC2F-7932-71E9-B12AB2A5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67" y="6162970"/>
                <a:ext cx="59010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33F2BC-2810-DB9C-4AE0-C8EF1DA3D4ED}"/>
              </a:ext>
            </a:extLst>
          </p:cNvPr>
          <p:cNvCxnSpPr>
            <a:cxnSpLocks/>
          </p:cNvCxnSpPr>
          <p:nvPr/>
        </p:nvCxnSpPr>
        <p:spPr>
          <a:xfrm flipV="1">
            <a:off x="4768702" y="4609214"/>
            <a:ext cx="2743200" cy="1531088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95BBBB-CD8A-69DB-0B41-8A1BB5054CB8}"/>
                  </a:ext>
                </a:extLst>
              </p:cNvPr>
              <p:cNvSpPr txBox="1"/>
              <p:nvPr/>
            </p:nvSpPr>
            <p:spPr>
              <a:xfrm>
                <a:off x="6785657" y="4389315"/>
                <a:ext cx="5901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95BBBB-CD8A-69DB-0B41-8A1BB5054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57" y="4389315"/>
                <a:ext cx="59010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A6F275-5C4E-011B-C607-F749950A7719}"/>
              </a:ext>
            </a:extLst>
          </p:cNvPr>
          <p:cNvCxnSpPr>
            <a:cxnSpLocks/>
          </p:cNvCxnSpPr>
          <p:nvPr/>
        </p:nvCxnSpPr>
        <p:spPr>
          <a:xfrm>
            <a:off x="7511902" y="4609214"/>
            <a:ext cx="563526" cy="1553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56D78B-6070-6B5C-1B8E-EE4B6906A7FF}"/>
                  </a:ext>
                </a:extLst>
              </p:cNvPr>
              <p:cNvSpPr txBox="1"/>
              <p:nvPr/>
            </p:nvSpPr>
            <p:spPr>
              <a:xfrm>
                <a:off x="6602817" y="5254166"/>
                <a:ext cx="140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56D78B-6070-6B5C-1B8E-EE4B6906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817" y="5254166"/>
                <a:ext cx="140349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9435E5-0E1F-EBBB-137A-432283F9A733}"/>
              </a:ext>
            </a:extLst>
          </p:cNvPr>
          <p:cNvCxnSpPr>
            <a:cxnSpLocks/>
          </p:cNvCxnSpPr>
          <p:nvPr/>
        </p:nvCxnSpPr>
        <p:spPr>
          <a:xfrm>
            <a:off x="7511902" y="4609213"/>
            <a:ext cx="1222171" cy="1014285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5F8B07-82A5-02F4-4ED2-704C2FF2A41C}"/>
                  </a:ext>
                </a:extLst>
              </p:cNvPr>
              <p:cNvSpPr txBox="1"/>
              <p:nvPr/>
            </p:nvSpPr>
            <p:spPr>
              <a:xfrm>
                <a:off x="7684393" y="4805658"/>
                <a:ext cx="140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5F8B07-82A5-02F4-4ED2-704C2FF2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93" y="4805658"/>
                <a:ext cx="140349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84F4F2-D179-51FE-4BC2-F3F17FADBA5C}"/>
              </a:ext>
            </a:extLst>
          </p:cNvPr>
          <p:cNvCxnSpPr>
            <a:cxnSpLocks/>
          </p:cNvCxnSpPr>
          <p:nvPr/>
        </p:nvCxnSpPr>
        <p:spPr>
          <a:xfrm flipH="1">
            <a:off x="8075428" y="5623498"/>
            <a:ext cx="658645" cy="5394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ECAA54-4C3C-A70C-344A-211D46E76813}"/>
              </a:ext>
            </a:extLst>
          </p:cNvPr>
          <p:cNvCxnSpPr>
            <a:cxnSpLocks/>
          </p:cNvCxnSpPr>
          <p:nvPr/>
        </p:nvCxnSpPr>
        <p:spPr>
          <a:xfrm flipH="1">
            <a:off x="8458200" y="5620432"/>
            <a:ext cx="275873" cy="642145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06A7D2-B0F1-53E5-9AD2-6EAECF14BF6F}"/>
                  </a:ext>
                </a:extLst>
              </p:cNvPr>
              <p:cNvSpPr txBox="1"/>
              <p:nvPr/>
            </p:nvSpPr>
            <p:spPr>
              <a:xfrm>
                <a:off x="7977742" y="5952724"/>
                <a:ext cx="5781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06A7D2-B0F1-53E5-9AD2-6EAECF14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742" y="5952724"/>
                <a:ext cx="57814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1720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68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926C-A236-3DC4-5981-683BFB51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General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CE93D-9243-085F-A5A1-8E1434688E4E}"/>
              </a:ext>
            </a:extLst>
          </p:cNvPr>
          <p:cNvSpPr txBox="1"/>
          <p:nvPr/>
        </p:nvSpPr>
        <p:spPr>
          <a:xfrm>
            <a:off x="1217829" y="1717164"/>
            <a:ext cx="975634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T-count in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Clifford+T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circuits</a:t>
            </a:r>
            <a:endParaRPr lang="en-US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569A1-2F7E-BF0E-4AAF-D9E8DC10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26" y="2823635"/>
            <a:ext cx="2739969" cy="35971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D98804-F7DA-2039-9B60-50913B72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99" t="24109" r="19005" b="47519"/>
          <a:stretch/>
        </p:blipFill>
        <p:spPr>
          <a:xfrm>
            <a:off x="5621076" y="2899722"/>
            <a:ext cx="5732724" cy="34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8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C6201B3-176B-B37E-7292-75BBCFC199F8}"/>
              </a:ext>
            </a:extLst>
          </p:cNvPr>
          <p:cNvSpPr/>
          <p:nvPr/>
        </p:nvSpPr>
        <p:spPr>
          <a:xfrm>
            <a:off x="207336" y="3918705"/>
            <a:ext cx="4657060" cy="2126513"/>
          </a:xfrm>
          <a:prstGeom prst="wedgeRoundRectCallout">
            <a:avLst>
              <a:gd name="adj1" fmla="val 39457"/>
              <a:gd name="adj2" fmla="val -6636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LCU and Amplification</a:t>
            </a:r>
          </a:p>
          <a:p>
            <a:pPr algn="ctr"/>
            <a:endParaRPr lang="en-US" sz="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40882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C6201B3-176B-B37E-7292-75BBCFC199F8}"/>
              </a:ext>
            </a:extLst>
          </p:cNvPr>
          <p:cNvSpPr/>
          <p:nvPr/>
        </p:nvSpPr>
        <p:spPr>
          <a:xfrm>
            <a:off x="207336" y="3918705"/>
            <a:ext cx="4657060" cy="2126513"/>
          </a:xfrm>
          <a:prstGeom prst="wedgeRoundRectCallout">
            <a:avLst>
              <a:gd name="adj1" fmla="val 39457"/>
              <a:gd name="adj2" fmla="val -6636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LCU and Amplification</a:t>
            </a:r>
          </a:p>
          <a:p>
            <a:pPr algn="ctr"/>
            <a:endParaRPr lang="en-US" sz="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Prepare the state of coefficients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2569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9C6201B3-176B-B37E-7292-75BBCFC199F8}"/>
                  </a:ext>
                </a:extLst>
              </p:cNvPr>
              <p:cNvSpPr/>
              <p:nvPr/>
            </p:nvSpPr>
            <p:spPr>
              <a:xfrm>
                <a:off x="207336" y="3918705"/>
                <a:ext cx="4657060" cy="2126513"/>
              </a:xfrm>
              <a:prstGeom prst="wedgeRoundRectCallout">
                <a:avLst>
                  <a:gd name="adj1" fmla="val 39457"/>
                  <a:gd name="adj2" fmla="val -66363"/>
                  <a:gd name="adj3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LCU and Amplification</a:t>
                </a:r>
              </a:p>
              <a:p>
                <a:pPr algn="ctr"/>
                <a:endParaRPr lang="en-US" sz="5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Prepare the state of coefficients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Controlled preparation of each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9C6201B3-176B-B37E-7292-75BBCFC19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36" y="3918705"/>
                <a:ext cx="4657060" cy="2126513"/>
              </a:xfrm>
              <a:prstGeom prst="wedgeRoundRectCallout">
                <a:avLst>
                  <a:gd name="adj1" fmla="val 39457"/>
                  <a:gd name="adj2" fmla="val -6636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6336784" y="3923635"/>
                <a:ext cx="2045438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84" y="3923635"/>
                <a:ext cx="2045438" cy="784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6040842" y="4083570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42" y="4083570"/>
                <a:ext cx="6751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82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9C6201B3-176B-B37E-7292-75BBCFC199F8}"/>
                  </a:ext>
                </a:extLst>
              </p:cNvPr>
              <p:cNvSpPr/>
              <p:nvPr/>
            </p:nvSpPr>
            <p:spPr>
              <a:xfrm>
                <a:off x="207336" y="3918705"/>
                <a:ext cx="4657060" cy="2126513"/>
              </a:xfrm>
              <a:prstGeom prst="wedgeRoundRectCallout">
                <a:avLst>
                  <a:gd name="adj1" fmla="val 39457"/>
                  <a:gd name="adj2" fmla="val -66363"/>
                  <a:gd name="adj3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LCU and Amplification</a:t>
                </a:r>
              </a:p>
              <a:p>
                <a:pPr algn="ctr"/>
                <a:endParaRPr lang="en-US" sz="5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Prepare the state of coefficients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Controlled preparation of each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Undo first step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9C6201B3-176B-B37E-7292-75BBCFC19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36" y="3918705"/>
                <a:ext cx="4657060" cy="2126513"/>
              </a:xfrm>
              <a:prstGeom prst="wedgeRoundRectCallout">
                <a:avLst>
                  <a:gd name="adj1" fmla="val 39457"/>
                  <a:gd name="adj2" fmla="val -6636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8153998" y="3923635"/>
                <a:ext cx="2952438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98" y="3923635"/>
                <a:ext cx="2952438" cy="784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6336784" y="3923635"/>
                <a:ext cx="2045438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84" y="3923635"/>
                <a:ext cx="2045438" cy="784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6040842" y="4083570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42" y="4083570"/>
                <a:ext cx="67516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7964004" y="4088887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004" y="4088887"/>
                <a:ext cx="6751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0617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9C6201B3-176B-B37E-7292-75BBCFC199F8}"/>
                  </a:ext>
                </a:extLst>
              </p:cNvPr>
              <p:cNvSpPr/>
              <p:nvPr/>
            </p:nvSpPr>
            <p:spPr>
              <a:xfrm>
                <a:off x="207336" y="3918705"/>
                <a:ext cx="4657060" cy="2126513"/>
              </a:xfrm>
              <a:prstGeom prst="wedgeRoundRectCallout">
                <a:avLst>
                  <a:gd name="adj1" fmla="val 39457"/>
                  <a:gd name="adj2" fmla="val -66363"/>
                  <a:gd name="adj3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LCU and Amplification</a:t>
                </a:r>
              </a:p>
              <a:p>
                <a:pPr algn="ctr"/>
                <a:endParaRPr lang="en-US" sz="5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Prepare the state of coefficients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Controlled preparation of each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Undo first step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Amplitude amplification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9C6201B3-176B-B37E-7292-75BBCFC19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36" y="3918705"/>
                <a:ext cx="4657060" cy="2126513"/>
              </a:xfrm>
              <a:prstGeom prst="wedgeRoundRectCallout">
                <a:avLst>
                  <a:gd name="adj1" fmla="val 39457"/>
                  <a:gd name="adj2" fmla="val -6636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8153998" y="3923635"/>
                <a:ext cx="2952438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98" y="3923635"/>
                <a:ext cx="2952438" cy="784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6336784" y="3923635"/>
                <a:ext cx="2045438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84" y="3923635"/>
                <a:ext cx="2045438" cy="784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8153998" y="5263320"/>
                <a:ext cx="2264070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98" y="5263320"/>
                <a:ext cx="2264070" cy="7848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6040842" y="4083570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42" y="4083570"/>
                <a:ext cx="6751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7964004" y="4088887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004" y="4088887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A886C2-286F-0203-9963-054838ECFC34}"/>
                  </a:ext>
                </a:extLst>
              </p:cNvPr>
              <p:cNvSpPr txBox="1"/>
              <p:nvPr/>
            </p:nvSpPr>
            <p:spPr>
              <a:xfrm>
                <a:off x="8844735" y="4805841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A886C2-286F-0203-9963-054838ECF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735" y="4805841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5510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9C6201B3-176B-B37E-7292-75BBCFC199F8}"/>
                  </a:ext>
                </a:extLst>
              </p:cNvPr>
              <p:cNvSpPr/>
              <p:nvPr/>
            </p:nvSpPr>
            <p:spPr>
              <a:xfrm>
                <a:off x="207336" y="3918705"/>
                <a:ext cx="4657060" cy="2126513"/>
              </a:xfrm>
              <a:prstGeom prst="wedgeRoundRectCallout">
                <a:avLst>
                  <a:gd name="adj1" fmla="val 39457"/>
                  <a:gd name="adj2" fmla="val -66363"/>
                  <a:gd name="adj3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LCU and Amplification</a:t>
                </a:r>
              </a:p>
              <a:p>
                <a:pPr algn="ctr"/>
                <a:endParaRPr lang="en-US" sz="5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Prepare the state of coefficients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Controlled preparation of each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Undo first step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Amplitude amplification</a:t>
                </a: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9C6201B3-176B-B37E-7292-75BBCFC19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36" y="3918705"/>
                <a:ext cx="4657060" cy="2126513"/>
              </a:xfrm>
              <a:prstGeom prst="wedgeRoundRectCallout">
                <a:avLst>
                  <a:gd name="adj1" fmla="val 39457"/>
                  <a:gd name="adj2" fmla="val -6636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8153998" y="3923635"/>
                <a:ext cx="2952438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98" y="3923635"/>
                <a:ext cx="2952438" cy="784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869" y="3923636"/>
                <a:ext cx="1795573" cy="784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6336784" y="3923635"/>
                <a:ext cx="2045438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84" y="3923635"/>
                <a:ext cx="2045438" cy="784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8153998" y="5263320"/>
                <a:ext cx="2264070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998" y="5263320"/>
                <a:ext cx="2264070" cy="7848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6516429" y="5508315"/>
                <a:ext cx="7004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29" y="5508315"/>
                <a:ext cx="700420" cy="369332"/>
              </a:xfrm>
              <a:prstGeom prst="rect">
                <a:avLst/>
              </a:prstGeom>
              <a:blipFill>
                <a:blip r:embed="rId9"/>
                <a:stretch>
                  <a:fillRect l="-2609" r="-1565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6040842" y="4083570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42" y="4083570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7964004" y="4088887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004" y="4088887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A886C2-286F-0203-9963-054838ECFC34}"/>
                  </a:ext>
                </a:extLst>
              </p:cNvPr>
              <p:cNvSpPr txBox="1"/>
              <p:nvPr/>
            </p:nvSpPr>
            <p:spPr>
              <a:xfrm>
                <a:off x="8844735" y="4805841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A886C2-286F-0203-9963-054838ECF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735" y="4805841"/>
                <a:ext cx="67516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6905260" y="5452196"/>
                <a:ext cx="1921837" cy="49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func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60" y="5452196"/>
                <a:ext cx="1921837" cy="494559"/>
              </a:xfrm>
              <a:prstGeom prst="rect">
                <a:avLst/>
              </a:prstGeom>
              <a:blipFill>
                <a:blip r:embed="rId1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9193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8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9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func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94559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3890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8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/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2639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8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/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/>
              <p:nvPr/>
            </p:nvSpPr>
            <p:spPr>
              <a:xfrm>
                <a:off x="1347181" y="5265844"/>
                <a:ext cx="5208623" cy="46653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−1/4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/8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181" y="5265844"/>
                <a:ext cx="5208623" cy="466538"/>
              </a:xfrm>
              <a:prstGeom prst="rect">
                <a:avLst/>
              </a:prstGeom>
              <a:blipFill>
                <a:blip r:embed="rId14"/>
                <a:stretch>
                  <a:fillRect b="-78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622212" y="4265708"/>
            <a:ext cx="1568717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026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8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/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/>
              <p:nvPr/>
            </p:nvSpPr>
            <p:spPr>
              <a:xfrm>
                <a:off x="1347181" y="5265844"/>
                <a:ext cx="5208623" cy="80509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−1/4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/8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single-qubit gates</a:t>
                </a: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181" y="5265844"/>
                <a:ext cx="5208623" cy="805092"/>
              </a:xfrm>
              <a:prstGeom prst="rect">
                <a:avLst/>
              </a:prstGeom>
              <a:blipFill>
                <a:blip r:embed="rId14"/>
                <a:stretch>
                  <a:fillRect b="-113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622212" y="4265708"/>
            <a:ext cx="1568717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31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Task: 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𝑛-qubit 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2"/>
                <a:stretch>
                  <a:fillRect t="-9645" r="-928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2F11782-D7D7-7CE2-F557-9BFA06B9ECD2}"/>
              </a:ext>
            </a:extLst>
          </p:cNvPr>
          <p:cNvSpPr txBox="1"/>
          <p:nvPr/>
        </p:nvSpPr>
        <p:spPr>
          <a:xfrm>
            <a:off x="838200" y="3177941"/>
            <a:ext cx="83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For quantum algorithm, communication, metrology, experiments, …</a:t>
            </a:r>
          </a:p>
        </p:txBody>
      </p:sp>
    </p:spTree>
    <p:extLst>
      <p:ext uri="{BB962C8B-B14F-4D97-AF65-F5344CB8AC3E}">
        <p14:creationId xmlns:p14="http://schemas.microsoft.com/office/powerpoint/2010/main" val="362574297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8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/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/>
              <p:nvPr/>
            </p:nvSpPr>
            <p:spPr>
              <a:xfrm>
                <a:off x="1347181" y="5265844"/>
                <a:ext cx="5208623" cy="94263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−1/4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/8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/>
                  <a:t>single-qubit gates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181" y="5265844"/>
                <a:ext cx="5208623" cy="942630"/>
              </a:xfrm>
              <a:prstGeom prst="rect">
                <a:avLst/>
              </a:prstGeom>
              <a:blipFill>
                <a:blip r:embed="rId14"/>
                <a:stretch>
                  <a:fillRect b="-324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622212" y="4265708"/>
            <a:ext cx="1568717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102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8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/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/>
              <p:nvPr/>
            </p:nvSpPr>
            <p:spPr>
              <a:xfrm>
                <a:off x="1347181" y="5265844"/>
                <a:ext cx="5208623" cy="14187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−1/4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/8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/>
                  <a:t>single-qubit gates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T gates by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batched synthesis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181" y="5265844"/>
                <a:ext cx="5208623" cy="1418722"/>
              </a:xfrm>
              <a:prstGeom prst="rect">
                <a:avLst/>
              </a:prstGeom>
              <a:blipFill>
                <a:blip r:embed="rId14"/>
                <a:stretch>
                  <a:fillRect b="-34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622212" y="4265708"/>
            <a:ext cx="1568717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747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2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3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8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/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/>
              <p:nvPr/>
            </p:nvSpPr>
            <p:spPr>
              <a:xfrm>
                <a:off x="1347181" y="5265844"/>
                <a:ext cx="5208623" cy="14187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−1/4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/8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/>
                  <a:t> single-qubit gates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T gates by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batched synthesis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8BD927-6B00-DDB2-CB9B-039003E9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181" y="5265844"/>
                <a:ext cx="5208623" cy="1418722"/>
              </a:xfrm>
              <a:prstGeom prst="rect">
                <a:avLst/>
              </a:prstGeom>
              <a:blipFill>
                <a:blip r:embed="rId14"/>
                <a:stretch>
                  <a:fillRect b="-34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622212" y="4265708"/>
            <a:ext cx="1568717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6AD33B-DA46-A176-EB8B-43E5F408136A}"/>
              </a:ext>
            </a:extLst>
          </p:cNvPr>
          <p:cNvSpPr/>
          <p:nvPr/>
        </p:nvSpPr>
        <p:spPr>
          <a:xfrm>
            <a:off x="1585680" y="6145619"/>
            <a:ext cx="1178600" cy="5611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3D5CC1-4FB7-3BE7-5E5C-DB96F561DC93}"/>
              </a:ext>
            </a:extLst>
          </p:cNvPr>
          <p:cNvSpPr/>
          <p:nvPr/>
        </p:nvSpPr>
        <p:spPr>
          <a:xfrm>
            <a:off x="9920983" y="823192"/>
            <a:ext cx="805000" cy="67901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06543F-E1A9-D43E-3257-E3676CC74C41}"/>
              </a:ext>
            </a:extLst>
          </p:cNvPr>
          <p:cNvCxnSpPr>
            <a:cxnSpLocks/>
          </p:cNvCxnSpPr>
          <p:nvPr/>
        </p:nvCxnSpPr>
        <p:spPr>
          <a:xfrm flipV="1">
            <a:off x="2645159" y="1502209"/>
            <a:ext cx="7699659" cy="457961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217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3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4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9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/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2116073" y="4286968"/>
            <a:ext cx="2264070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362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3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4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9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/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2116073" y="4286968"/>
            <a:ext cx="2264070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B9F363-5C53-3A6B-018A-6612C2A35F94}"/>
              </a:ext>
            </a:extLst>
          </p:cNvPr>
          <p:cNvSpPr/>
          <p:nvPr/>
        </p:nvSpPr>
        <p:spPr>
          <a:xfrm>
            <a:off x="5124895" y="2025502"/>
            <a:ext cx="754912" cy="6698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4C5EF-AD2F-F6A0-129A-0FCC57D4EB9F}"/>
                  </a:ext>
                </a:extLst>
              </p:cNvPr>
              <p:cNvSpPr txBox="1"/>
              <p:nvPr/>
            </p:nvSpPr>
            <p:spPr>
              <a:xfrm>
                <a:off x="2116073" y="5303499"/>
                <a:ext cx="4024229" cy="7146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T-count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4C5EF-AD2F-F6A0-129A-0FCC57D4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73" y="5303499"/>
                <a:ext cx="4024229" cy="714683"/>
              </a:xfrm>
              <a:prstGeom prst="rect">
                <a:avLst/>
              </a:prstGeom>
              <a:blipFill>
                <a:blip r:embed="rId15"/>
                <a:stretch>
                  <a:fillRect l="-121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8530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3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4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9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/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AAB6E-2311-51A4-F139-4EE87AAC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55" y="5253630"/>
                <a:ext cx="2139648" cy="7146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2116073" y="4286968"/>
            <a:ext cx="2264070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3D5CC1-4FB7-3BE7-5E5C-DB96F561DC93}"/>
              </a:ext>
            </a:extLst>
          </p:cNvPr>
          <p:cNvSpPr/>
          <p:nvPr/>
        </p:nvSpPr>
        <p:spPr>
          <a:xfrm>
            <a:off x="8612442" y="751895"/>
            <a:ext cx="1178601" cy="82161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06543F-E1A9-D43E-3257-E3676CC74C41}"/>
              </a:ext>
            </a:extLst>
          </p:cNvPr>
          <p:cNvCxnSpPr>
            <a:cxnSpLocks/>
          </p:cNvCxnSpPr>
          <p:nvPr/>
        </p:nvCxnSpPr>
        <p:spPr>
          <a:xfrm flipV="1">
            <a:off x="5534247" y="1600314"/>
            <a:ext cx="3667495" cy="370318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4C5EF-AD2F-F6A0-129A-0FCC57D4EB9F}"/>
                  </a:ext>
                </a:extLst>
              </p:cNvPr>
              <p:cNvSpPr txBox="1"/>
              <p:nvPr/>
            </p:nvSpPr>
            <p:spPr>
              <a:xfrm>
                <a:off x="2116073" y="5303499"/>
                <a:ext cx="4024229" cy="7146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T-count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4C5EF-AD2F-F6A0-129A-0FCC57D4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73" y="5303499"/>
                <a:ext cx="4024229" cy="714683"/>
              </a:xfrm>
              <a:prstGeom prst="rect">
                <a:avLst/>
              </a:prstGeom>
              <a:blipFill>
                <a:blip r:embed="rId15"/>
                <a:stretch>
                  <a:fillRect l="-121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D2A1D0-3BB1-B879-8978-DC4CFCF0593C}"/>
              </a:ext>
            </a:extLst>
          </p:cNvPr>
          <p:cNvSpPr/>
          <p:nvPr/>
        </p:nvSpPr>
        <p:spPr>
          <a:xfrm>
            <a:off x="4665991" y="5308949"/>
            <a:ext cx="1178601" cy="7469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84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3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4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9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4337205" y="4296694"/>
            <a:ext cx="3065840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953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3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4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9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4337205" y="4296694"/>
            <a:ext cx="3065840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B9F363-5C53-3A6B-018A-6612C2A35F94}"/>
              </a:ext>
            </a:extLst>
          </p:cNvPr>
          <p:cNvSpPr/>
          <p:nvPr/>
        </p:nvSpPr>
        <p:spPr>
          <a:xfrm>
            <a:off x="414407" y="4214288"/>
            <a:ext cx="1740878" cy="1135873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4C5EF-AD2F-F6A0-129A-0FCC57D4EB9F}"/>
                  </a:ext>
                </a:extLst>
              </p:cNvPr>
              <p:cNvSpPr txBox="1"/>
              <p:nvPr/>
            </p:nvSpPr>
            <p:spPr>
              <a:xfrm>
                <a:off x="4414598" y="5605006"/>
                <a:ext cx="2139648" cy="50687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T-count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4C5EF-AD2F-F6A0-129A-0FCC57D4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98" y="5605006"/>
                <a:ext cx="2139648" cy="506870"/>
              </a:xfrm>
              <a:prstGeom prst="rect">
                <a:avLst/>
              </a:prstGeom>
              <a:blipFill>
                <a:blip r:embed="rId14"/>
                <a:stretch>
                  <a:fillRect l="-2279" b="-476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D106637E-A19A-F7B9-E85E-EFCF872C13A2}"/>
              </a:ext>
            </a:extLst>
          </p:cNvPr>
          <p:cNvSpPr/>
          <p:nvPr/>
        </p:nvSpPr>
        <p:spPr>
          <a:xfrm rot="16200000">
            <a:off x="2882132" y="2320447"/>
            <a:ext cx="685328" cy="3317358"/>
          </a:xfrm>
          <a:prstGeom prst="curvedLef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409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3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4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9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7390892" y="4296694"/>
            <a:ext cx="2094010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2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3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4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9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7390892" y="4296694"/>
            <a:ext cx="2094010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B9F363-5C53-3A6B-018A-6612C2A35F94}"/>
              </a:ext>
            </a:extLst>
          </p:cNvPr>
          <p:cNvSpPr/>
          <p:nvPr/>
        </p:nvSpPr>
        <p:spPr>
          <a:xfrm>
            <a:off x="7273683" y="2865475"/>
            <a:ext cx="1530076" cy="810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4C5EF-AD2F-F6A0-129A-0FCC57D4EB9F}"/>
              </a:ext>
            </a:extLst>
          </p:cNvPr>
          <p:cNvSpPr txBox="1"/>
          <p:nvPr/>
        </p:nvSpPr>
        <p:spPr>
          <a:xfrm>
            <a:off x="6567330" y="5398138"/>
            <a:ext cx="213964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Constant number of amplification rounds</a:t>
            </a:r>
          </a:p>
        </p:txBody>
      </p:sp>
    </p:spTree>
    <p:extLst>
      <p:ext uri="{BB962C8B-B14F-4D97-AF65-F5344CB8AC3E}">
        <p14:creationId xmlns:p14="http://schemas.microsoft.com/office/powerpoint/2010/main" val="327819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Task: 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𝑛-qubit 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3"/>
                <a:stretch>
                  <a:fillRect t="-9645" r="-928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5CE30B-4AA8-74DF-98BD-B16EED1359AD}"/>
              </a:ext>
            </a:extLst>
          </p:cNvPr>
          <p:cNvCxnSpPr>
            <a:cxnSpLocks/>
          </p:cNvCxnSpPr>
          <p:nvPr/>
        </p:nvCxnSpPr>
        <p:spPr>
          <a:xfrm>
            <a:off x="3384979" y="5061094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EE6B36-5224-B5CD-2C49-4711ABAB4223}"/>
              </a:ext>
            </a:extLst>
          </p:cNvPr>
          <p:cNvCxnSpPr>
            <a:cxnSpLocks/>
          </p:cNvCxnSpPr>
          <p:nvPr/>
        </p:nvCxnSpPr>
        <p:spPr>
          <a:xfrm>
            <a:off x="3384979" y="3407729"/>
            <a:ext cx="46942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1E2552-C679-26D0-B8E2-0AA3A936EFF2}"/>
              </a:ext>
            </a:extLst>
          </p:cNvPr>
          <p:cNvCxnSpPr>
            <a:cxnSpLocks/>
          </p:cNvCxnSpPr>
          <p:nvPr/>
        </p:nvCxnSpPr>
        <p:spPr>
          <a:xfrm>
            <a:off x="3384979" y="3735574"/>
            <a:ext cx="46942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F287A2-4E1F-1FE5-DBD3-06575D697BA3}"/>
              </a:ext>
            </a:extLst>
          </p:cNvPr>
          <p:cNvCxnSpPr>
            <a:cxnSpLocks/>
          </p:cNvCxnSpPr>
          <p:nvPr/>
        </p:nvCxnSpPr>
        <p:spPr>
          <a:xfrm>
            <a:off x="3384979" y="4072267"/>
            <a:ext cx="46942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63C32-96F4-56FE-59D4-657E420ADD03}"/>
              </a:ext>
            </a:extLst>
          </p:cNvPr>
          <p:cNvCxnSpPr>
            <a:cxnSpLocks/>
          </p:cNvCxnSpPr>
          <p:nvPr/>
        </p:nvCxnSpPr>
        <p:spPr>
          <a:xfrm>
            <a:off x="3384979" y="4391244"/>
            <a:ext cx="46942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751F49-C786-5B3A-3758-6267E484C987}"/>
              </a:ext>
            </a:extLst>
          </p:cNvPr>
          <p:cNvCxnSpPr>
            <a:cxnSpLocks/>
          </p:cNvCxnSpPr>
          <p:nvPr/>
        </p:nvCxnSpPr>
        <p:spPr>
          <a:xfrm>
            <a:off x="3384979" y="4720860"/>
            <a:ext cx="46942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EC625C-3FB1-F0AE-8CFA-401D077496E2}"/>
                  </a:ext>
                </a:extLst>
              </p:cNvPr>
              <p:cNvSpPr txBox="1"/>
              <p:nvPr/>
            </p:nvSpPr>
            <p:spPr>
              <a:xfrm>
                <a:off x="2905863" y="3214101"/>
                <a:ext cx="489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EC625C-3FB1-F0AE-8CFA-401D0774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63" y="3214101"/>
                <a:ext cx="4890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D25527-5D7A-FBC0-B527-01033C1F9D20}"/>
                  </a:ext>
                </a:extLst>
              </p:cNvPr>
              <p:cNvSpPr txBox="1"/>
              <p:nvPr/>
            </p:nvSpPr>
            <p:spPr>
              <a:xfrm>
                <a:off x="2909405" y="3547253"/>
                <a:ext cx="489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1D25527-5D7A-FBC0-B527-01033C1F9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05" y="3547253"/>
                <a:ext cx="4890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39D0B6-CE86-5A00-9ABD-30210B4E3C90}"/>
                  </a:ext>
                </a:extLst>
              </p:cNvPr>
              <p:cNvSpPr txBox="1"/>
              <p:nvPr/>
            </p:nvSpPr>
            <p:spPr>
              <a:xfrm>
                <a:off x="2909409" y="3892815"/>
                <a:ext cx="489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39D0B6-CE86-5A00-9ABD-30210B4E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09" y="3892815"/>
                <a:ext cx="4890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DACB42-3FFC-0E65-F6A2-DEE911D8ECC2}"/>
                  </a:ext>
                </a:extLst>
              </p:cNvPr>
              <p:cNvSpPr txBox="1"/>
              <p:nvPr/>
            </p:nvSpPr>
            <p:spPr>
              <a:xfrm>
                <a:off x="2909408" y="4195842"/>
                <a:ext cx="489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DACB42-3FFC-0E65-F6A2-DEE911D8E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08" y="4195842"/>
                <a:ext cx="4890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EA51D6-526D-8911-9BCD-A4B6BA1A7F64}"/>
                  </a:ext>
                </a:extLst>
              </p:cNvPr>
              <p:cNvSpPr txBox="1"/>
              <p:nvPr/>
            </p:nvSpPr>
            <p:spPr>
              <a:xfrm>
                <a:off x="2909409" y="4525447"/>
                <a:ext cx="489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EA51D6-526D-8911-9BCD-A4B6BA1A7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09" y="4525447"/>
                <a:ext cx="4890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9F4932-E3B0-181B-50C6-02E4CB8DDCDE}"/>
              </a:ext>
            </a:extLst>
          </p:cNvPr>
          <p:cNvCxnSpPr>
            <a:cxnSpLocks/>
          </p:cNvCxnSpPr>
          <p:nvPr/>
        </p:nvCxnSpPr>
        <p:spPr>
          <a:xfrm>
            <a:off x="3388526" y="5287921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09A219-43DA-D1F6-1AC1-0D5B7AD725C9}"/>
              </a:ext>
            </a:extLst>
          </p:cNvPr>
          <p:cNvCxnSpPr>
            <a:cxnSpLocks/>
          </p:cNvCxnSpPr>
          <p:nvPr/>
        </p:nvCxnSpPr>
        <p:spPr>
          <a:xfrm>
            <a:off x="3386755" y="5450954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3FE7A5-5A1B-7671-9671-14A9157815C0}"/>
              </a:ext>
            </a:extLst>
          </p:cNvPr>
          <p:cNvCxnSpPr>
            <a:cxnSpLocks/>
          </p:cNvCxnSpPr>
          <p:nvPr/>
        </p:nvCxnSpPr>
        <p:spPr>
          <a:xfrm>
            <a:off x="3392071" y="5599809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7EA8BF-E176-9D5D-16E7-49714FD2D3D4}"/>
                  </a:ext>
                </a:extLst>
              </p:cNvPr>
              <p:cNvSpPr txBox="1"/>
              <p:nvPr/>
            </p:nvSpPr>
            <p:spPr>
              <a:xfrm>
                <a:off x="2803013" y="5136935"/>
                <a:ext cx="5571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7EA8BF-E176-9D5D-16E7-49714FD2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013" y="5136935"/>
                <a:ext cx="55716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89842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619D-5A3D-DC76-3227-AFB73F88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/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effectLst/>
                  </a:rPr>
                  <a:t>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r>
                  <a:rPr lang="en-US" sz="2000" b="1" dirty="0">
                    <a:effectLst/>
                  </a:rPr>
                  <a:t>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FD177-74F6-5A7F-D825-9DE0D61E0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95" y="431492"/>
                <a:ext cx="4308295" cy="1192827"/>
              </a:xfrm>
              <a:prstGeom prst="rect">
                <a:avLst/>
              </a:prstGeom>
              <a:blipFill>
                <a:blip r:embed="rId3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/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Lemma </a:t>
                </a:r>
              </a:p>
              <a:p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there exist </a:t>
                </a:r>
                <a:r>
                  <a:rPr lang="en-US" sz="2000" dirty="0">
                    <a:highlight>
                      <a:srgbClr val="00FF00"/>
                    </a:highlight>
                  </a:rPr>
                  <a:t>easy</a:t>
                </a:r>
                <a:r>
                  <a:rPr lang="en-US" sz="2000" dirty="0"/>
                  <a:t>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b="0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b="0" dirty="0"/>
                  <a:t>-close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2554F7-B366-9F5B-F26C-209DE125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7055"/>
                <a:ext cx="10515600" cy="2004523"/>
              </a:xfrm>
              <a:prstGeom prst="rect">
                <a:avLst/>
              </a:prstGeom>
              <a:blipFill>
                <a:blip r:embed="rId4"/>
                <a:stretch>
                  <a:fillRect l="-1275" t="-3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/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junk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3D17-114B-8D0F-8F91-3364939D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308" y="4286733"/>
                <a:ext cx="2952438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/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60A4D5-1FD2-A78D-5070-4A3BDAF44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7" y="4286736"/>
                <a:ext cx="1795573" cy="958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/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5107D-BDF9-FC4C-D25C-A7C2C5C16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9" y="4286734"/>
                <a:ext cx="2045438" cy="958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/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|0⟩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B9F42E-3D64-CF3A-3E7D-D814DCE9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45" y="4286732"/>
                <a:ext cx="2264070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/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|0⟩|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A87F-E417-4048-542A-D65653A0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983" y="4510865"/>
                <a:ext cx="1036239" cy="461665"/>
              </a:xfrm>
              <a:prstGeom prst="rect">
                <a:avLst/>
              </a:prstGeom>
              <a:blipFill>
                <a:blip r:embed="rId9"/>
                <a:stretch>
                  <a:fillRect l="-529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/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DB77B2-3CD6-8FD6-0F44-50F4D04E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92" y="4534944"/>
                <a:ext cx="67516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/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2936B-4F32-B4F3-2B9E-04550221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47" y="4534944"/>
                <a:ext cx="67516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/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25F049-B029-A91E-6EF7-B6C95CEC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58" y="4518499"/>
                <a:ext cx="192183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/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4FA11A-C264-9C43-C9AB-21B0B925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63" y="4551393"/>
                <a:ext cx="67516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69B740-0BEF-7E1B-D8AC-E3CB33FC8C17}"/>
              </a:ext>
            </a:extLst>
          </p:cNvPr>
          <p:cNvSpPr/>
          <p:nvPr/>
        </p:nvSpPr>
        <p:spPr>
          <a:xfrm>
            <a:off x="7390892" y="4296694"/>
            <a:ext cx="2094010" cy="958082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3D5CC1-4FB7-3BE7-5E5C-DB96F561DC93}"/>
              </a:ext>
            </a:extLst>
          </p:cNvPr>
          <p:cNvSpPr/>
          <p:nvPr/>
        </p:nvSpPr>
        <p:spPr>
          <a:xfrm>
            <a:off x="8091937" y="926355"/>
            <a:ext cx="413092" cy="510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06543F-E1A9-D43E-3257-E3676CC74C41}"/>
              </a:ext>
            </a:extLst>
          </p:cNvPr>
          <p:cNvCxnSpPr>
            <a:cxnSpLocks/>
          </p:cNvCxnSpPr>
          <p:nvPr/>
        </p:nvCxnSpPr>
        <p:spPr>
          <a:xfrm flipV="1">
            <a:off x="6870518" y="1487581"/>
            <a:ext cx="1524736" cy="38773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84C5EF-AD2F-F6A0-129A-0FCC57D4EB9F}"/>
              </a:ext>
            </a:extLst>
          </p:cNvPr>
          <p:cNvSpPr txBox="1"/>
          <p:nvPr/>
        </p:nvSpPr>
        <p:spPr>
          <a:xfrm>
            <a:off x="6567330" y="5398138"/>
            <a:ext cx="213964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Constant number of amplification rounds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D2A1D0-3BB1-B879-8978-DC4CFCF0593C}"/>
              </a:ext>
            </a:extLst>
          </p:cNvPr>
          <p:cNvSpPr/>
          <p:nvPr/>
        </p:nvSpPr>
        <p:spPr>
          <a:xfrm>
            <a:off x="6622021" y="5418407"/>
            <a:ext cx="885500" cy="34844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3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Task: 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𝑛-qubit 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2"/>
                <a:stretch>
                  <a:fillRect t="-9645" r="-928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A162C24-1D66-0C08-2CFA-379AF04A695D}"/>
              </a:ext>
            </a:extLst>
          </p:cNvPr>
          <p:cNvGrpSpPr/>
          <p:nvPr/>
        </p:nvGrpSpPr>
        <p:grpSpPr>
          <a:xfrm>
            <a:off x="2905863" y="2927743"/>
            <a:ext cx="5173390" cy="2607349"/>
            <a:chOff x="3198259" y="3634811"/>
            <a:chExt cx="5173390" cy="26073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86F6FD-A655-CDD3-5F0B-56B918DB6930}"/>
                </a:ext>
              </a:extLst>
            </p:cNvPr>
            <p:cNvGrpSpPr/>
            <p:nvPr/>
          </p:nvGrpSpPr>
          <p:grpSpPr>
            <a:xfrm>
              <a:off x="3677375" y="3634811"/>
              <a:ext cx="4694274" cy="2607349"/>
              <a:chOff x="2333847" y="2810788"/>
              <a:chExt cx="4694274" cy="260734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04AEB51-D274-AA0A-32C8-393F066D8CB7}"/>
                  </a:ext>
                </a:extLst>
              </p:cNvPr>
              <p:cNvGrpSpPr/>
              <p:nvPr/>
            </p:nvGrpSpPr>
            <p:grpSpPr>
              <a:xfrm rot="10800000">
                <a:off x="3970606" y="2810788"/>
                <a:ext cx="1201886" cy="1668966"/>
                <a:chOff x="2792793" y="3404937"/>
                <a:chExt cx="1201886" cy="1668966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9182972-A2B1-66A4-E0D8-9A313B298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C07EB4BC-BBF8-5E40-D72E-7C1ABE227A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AD31C063-F710-02D8-FF58-47E0425FF8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3AA97263-4F32-CB0F-5C16-3203D124A4BC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6B0CD1-66F3-E203-EDC8-D7DF09A2C2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E5CE30B-4AA8-74DF-98BD-B16EED135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4944139"/>
                <a:ext cx="46942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EE6B36-5224-B5CD-2C49-4711ABAB4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3290774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81E2552-C679-26D0-B8E2-0AA3A936E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3618619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DF287A2-4E1F-1FE5-DBD3-06575D697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3955312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5B63C32-96F4-56FE-59D4-657E420AD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4274289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3751F49-C786-5B3A-3758-6267E484C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4603905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22DD96-3F93-8AA0-A487-28A2EE84865B}"/>
                  </a:ext>
                </a:extLst>
              </p:cNvPr>
              <p:cNvSpPr txBox="1"/>
              <p:nvPr/>
            </p:nvSpPr>
            <p:spPr>
              <a:xfrm>
                <a:off x="6432315" y="4131314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EAB3E8-7EAC-8839-19B7-5635624BCDFB}"/>
                  </a:ext>
                </a:extLst>
              </p:cNvPr>
              <p:cNvSpPr txBox="1"/>
              <p:nvPr/>
            </p:nvSpPr>
            <p:spPr>
              <a:xfrm>
                <a:off x="2550044" y="3128404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F936A-010C-5450-8A50-436B82D33885}"/>
                  </a:ext>
                </a:extLst>
              </p:cNvPr>
              <p:cNvSpPr txBox="1"/>
              <p:nvPr/>
            </p:nvSpPr>
            <p:spPr>
              <a:xfrm>
                <a:off x="3978731" y="4107339"/>
                <a:ext cx="34555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2BEF1-389B-5C05-B8F0-5DB2E8E501A6}"/>
                  </a:ext>
                </a:extLst>
              </p:cNvPr>
              <p:cNvSpPr txBox="1"/>
              <p:nvPr/>
            </p:nvSpPr>
            <p:spPr>
              <a:xfrm>
                <a:off x="5200206" y="3415864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BF4420-829E-9050-B072-560B8EF5728C}"/>
                  </a:ext>
                </a:extLst>
              </p:cNvPr>
              <p:cNvSpPr txBox="1"/>
              <p:nvPr/>
            </p:nvSpPr>
            <p:spPr>
              <a:xfrm>
                <a:off x="6432315" y="4757868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75397-93A8-9556-62AC-ABA64A87BE21}"/>
                  </a:ext>
                </a:extLst>
              </p:cNvPr>
              <p:cNvSpPr txBox="1"/>
              <p:nvPr/>
            </p:nvSpPr>
            <p:spPr>
              <a:xfrm>
                <a:off x="2550046" y="4079006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516F58-3AD6-827D-A272-C24BBC365F41}"/>
                  </a:ext>
                </a:extLst>
              </p:cNvPr>
              <p:cNvSpPr txBox="1"/>
              <p:nvPr/>
            </p:nvSpPr>
            <p:spPr>
              <a:xfrm>
                <a:off x="6432315" y="3492586"/>
                <a:ext cx="34555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C0356-6201-038F-AA7C-7030B3B9380A}"/>
                  </a:ext>
                </a:extLst>
              </p:cNvPr>
              <p:cNvSpPr txBox="1"/>
              <p:nvPr/>
            </p:nvSpPr>
            <p:spPr>
              <a:xfrm>
                <a:off x="3978731" y="4748855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539D8F7-ADD5-3B5E-FA2E-0C6D27F59009}"/>
                  </a:ext>
                </a:extLst>
              </p:cNvPr>
              <p:cNvGrpSpPr/>
              <p:nvPr/>
            </p:nvGrpSpPr>
            <p:grpSpPr>
              <a:xfrm>
                <a:off x="2830006" y="3398525"/>
                <a:ext cx="1201886" cy="1668966"/>
                <a:chOff x="2792793" y="3404937"/>
                <a:chExt cx="1201886" cy="1668966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1CE25E41-6BB5-BE09-11EC-A6FFDC164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28976828-7788-3362-0ED3-35EC006DB2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3F0F710D-12BE-47BC-CC2F-1FDB723588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0BBAA591-BE84-CC0D-0636-0736D1210911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1FC4C42C-7155-05AD-823E-E7D36117C4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28EDC36-CA8F-3085-24A0-EF1A3E465D39}"/>
                  </a:ext>
                </a:extLst>
              </p:cNvPr>
              <p:cNvGrpSpPr/>
              <p:nvPr/>
            </p:nvGrpSpPr>
            <p:grpSpPr>
              <a:xfrm>
                <a:off x="2849741" y="3065533"/>
                <a:ext cx="638116" cy="1668966"/>
                <a:chOff x="3076872" y="3404937"/>
                <a:chExt cx="638116" cy="166896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170FEFCF-D61F-31B0-D5BB-7A36112A4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83109" y="4058240"/>
                      <a:ext cx="421254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170FEFCF-D61F-31B0-D5BB-7A36112A46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83109" y="4058240"/>
                      <a:ext cx="421254" cy="101566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A237643-C659-9122-23C2-792E18C8CD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B6878454-15C8-E5FC-AF59-60AB8951C02F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1453182B-B82B-6757-02AC-B6C0C5761A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5C2905C-3858-60F6-2960-056CBD26879E}"/>
                  </a:ext>
                </a:extLst>
              </p:cNvPr>
              <p:cNvGrpSpPr/>
              <p:nvPr/>
            </p:nvGrpSpPr>
            <p:grpSpPr>
              <a:xfrm>
                <a:off x="3113972" y="3749171"/>
                <a:ext cx="1201886" cy="1668966"/>
                <a:chOff x="2792793" y="3404937"/>
                <a:chExt cx="1201886" cy="1668966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7340DA9-B8F4-7C82-DA3E-A462220ED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F40DF70-84AC-371F-DD1E-D8E74508FF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2FAD1C0B-27A7-86E2-58FB-6B3ECA04FC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EB6DE63-1B70-C5F9-DCDB-E372E56C299B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23F8E086-2614-4D1E-12CC-C14996ED5E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D7E86A-1F68-7531-CB5B-89FC24511288}"/>
                  </a:ext>
                </a:extLst>
              </p:cNvPr>
              <p:cNvGrpSpPr/>
              <p:nvPr/>
            </p:nvGrpSpPr>
            <p:grpSpPr>
              <a:xfrm>
                <a:off x="4378765" y="3814054"/>
                <a:ext cx="1201886" cy="1354146"/>
                <a:chOff x="4378765" y="3814054"/>
                <a:chExt cx="1201886" cy="135414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54794CD-B803-81E8-E8FE-100A39C12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9715" y="4263672"/>
                  <a:ext cx="0" cy="6997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A8625CB-2B98-5A9B-071C-8F2C9C311B6F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EBB2D481-947F-9FC1-3498-3F4D567EB0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5FF03D7C-023A-7547-3DB4-D3D46A2881E2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6CEE3FEB-F711-A80B-533B-44960F7B36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t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7EF775A-3F11-793F-1D96-1583B2E28CED}"/>
                  </a:ext>
                </a:extLst>
              </p:cNvPr>
              <p:cNvGrpSpPr/>
              <p:nvPr/>
            </p:nvGrpSpPr>
            <p:grpSpPr>
              <a:xfrm>
                <a:off x="5555493" y="3423340"/>
                <a:ext cx="1201886" cy="1668966"/>
                <a:chOff x="2792793" y="3404937"/>
                <a:chExt cx="1201886" cy="1668966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8BC36C1-CDA4-FE29-B703-B1ED5FB34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CBD6E5FF-24CF-21DD-C830-B362BC1586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CBD6E5FF-24CF-21DD-C830-B362BC1586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0C47BD3E-AF91-9CA7-E820-336BF2C7B155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8AB9AE47-1209-F558-7B93-D57305BFE4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6CA1736-EA83-E4EF-963C-0BC7B0844C85}"/>
                  </a:ext>
                </a:extLst>
              </p:cNvPr>
              <p:cNvGrpSpPr/>
              <p:nvPr/>
            </p:nvGrpSpPr>
            <p:grpSpPr>
              <a:xfrm>
                <a:off x="5190382" y="3153064"/>
                <a:ext cx="1201886" cy="1354146"/>
                <a:chOff x="4378765" y="3814054"/>
                <a:chExt cx="1201886" cy="1354146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D7290D7-D8BF-85CF-57A4-09119A8F6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9715" y="4263672"/>
                  <a:ext cx="0" cy="6997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FDA8813-E404-416B-4C58-28E6F62666ED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56204A69-5D1C-D824-BDA5-50B85BD560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2AAD156C-CB56-8D77-F899-55C731621573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CEF1B738-3ADB-9070-3436-4F198C8C7E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t="-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DEC625C-3FB1-F0AE-8CFA-401D077496E2}"/>
                    </a:ext>
                  </a:extLst>
                </p:cNvPr>
                <p:cNvSpPr txBox="1"/>
                <p:nvPr/>
              </p:nvSpPr>
              <p:spPr>
                <a:xfrm>
                  <a:off x="3198259" y="3921169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DEC625C-3FB1-F0AE-8CFA-401D07749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8259" y="3921169"/>
                  <a:ext cx="48909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1D25527-5D7A-FBC0-B527-01033C1F9D20}"/>
                    </a:ext>
                  </a:extLst>
                </p:cNvPr>
                <p:cNvSpPr txBox="1"/>
                <p:nvPr/>
              </p:nvSpPr>
              <p:spPr>
                <a:xfrm>
                  <a:off x="3201801" y="4254321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1D25527-5D7A-FBC0-B527-01033C1F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801" y="4254321"/>
                  <a:ext cx="489098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B39D0B6-CE86-5A00-9ABD-30210B4E3C90}"/>
                    </a:ext>
                  </a:extLst>
                </p:cNvPr>
                <p:cNvSpPr txBox="1"/>
                <p:nvPr/>
              </p:nvSpPr>
              <p:spPr>
                <a:xfrm>
                  <a:off x="3201805" y="459988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B39D0B6-CE86-5A00-9ABD-30210B4E3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805" y="4599883"/>
                  <a:ext cx="489098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7DACB42-3FFC-0E65-F6A2-DEE911D8ECC2}"/>
                    </a:ext>
                  </a:extLst>
                </p:cNvPr>
                <p:cNvSpPr txBox="1"/>
                <p:nvPr/>
              </p:nvSpPr>
              <p:spPr>
                <a:xfrm>
                  <a:off x="3201804" y="490291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7DACB42-3FFC-0E65-F6A2-DEE911D8E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804" y="4902910"/>
                  <a:ext cx="48909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DEA51D6-526D-8911-9BCD-A4B6BA1A7F64}"/>
                    </a:ext>
                  </a:extLst>
                </p:cNvPr>
                <p:cNvSpPr txBox="1"/>
                <p:nvPr/>
              </p:nvSpPr>
              <p:spPr>
                <a:xfrm>
                  <a:off x="3201805" y="523251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DEA51D6-526D-8911-9BCD-A4B6BA1A7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805" y="5232515"/>
                  <a:ext cx="48909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EED346D-FAC7-ABDF-D158-595479C8DC51}"/>
              </a:ext>
            </a:extLst>
          </p:cNvPr>
          <p:cNvSpPr txBox="1"/>
          <p:nvPr/>
        </p:nvSpPr>
        <p:spPr>
          <a:xfrm>
            <a:off x="6249247" y="4871006"/>
            <a:ext cx="3455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9F4932-E3B0-181B-50C6-02E4CB8DDCDE}"/>
              </a:ext>
            </a:extLst>
          </p:cNvPr>
          <p:cNvCxnSpPr>
            <a:cxnSpLocks/>
          </p:cNvCxnSpPr>
          <p:nvPr/>
        </p:nvCxnSpPr>
        <p:spPr>
          <a:xfrm>
            <a:off x="3388526" y="5287921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09A219-43DA-D1F6-1AC1-0D5B7AD725C9}"/>
              </a:ext>
            </a:extLst>
          </p:cNvPr>
          <p:cNvCxnSpPr>
            <a:cxnSpLocks/>
          </p:cNvCxnSpPr>
          <p:nvPr/>
        </p:nvCxnSpPr>
        <p:spPr>
          <a:xfrm>
            <a:off x="3386755" y="5450954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3FE7A5-5A1B-7671-9671-14A9157815C0}"/>
              </a:ext>
            </a:extLst>
          </p:cNvPr>
          <p:cNvCxnSpPr>
            <a:cxnSpLocks/>
          </p:cNvCxnSpPr>
          <p:nvPr/>
        </p:nvCxnSpPr>
        <p:spPr>
          <a:xfrm>
            <a:off x="3392071" y="5599809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7EA8BF-E176-9D5D-16E7-49714FD2D3D4}"/>
                  </a:ext>
                </a:extLst>
              </p:cNvPr>
              <p:cNvSpPr txBox="1"/>
              <p:nvPr/>
            </p:nvSpPr>
            <p:spPr>
              <a:xfrm>
                <a:off x="2803013" y="5136935"/>
                <a:ext cx="5571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7EA8BF-E176-9D5D-16E7-49714FD2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013" y="5136935"/>
                <a:ext cx="55716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14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Task: 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𝑛-qubit 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2"/>
                <a:stretch>
                  <a:fillRect t="-9645" r="-928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A162C24-1D66-0C08-2CFA-379AF04A695D}"/>
              </a:ext>
            </a:extLst>
          </p:cNvPr>
          <p:cNvGrpSpPr/>
          <p:nvPr/>
        </p:nvGrpSpPr>
        <p:grpSpPr>
          <a:xfrm>
            <a:off x="2905863" y="2927743"/>
            <a:ext cx="7646141" cy="2607349"/>
            <a:chOff x="3198259" y="3634811"/>
            <a:chExt cx="7646141" cy="26073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86F6FD-A655-CDD3-5F0B-56B918DB6930}"/>
                </a:ext>
              </a:extLst>
            </p:cNvPr>
            <p:cNvGrpSpPr/>
            <p:nvPr/>
          </p:nvGrpSpPr>
          <p:grpSpPr>
            <a:xfrm>
              <a:off x="3677375" y="3634811"/>
              <a:ext cx="4694274" cy="2607349"/>
              <a:chOff x="2333847" y="2810788"/>
              <a:chExt cx="4694274" cy="260734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04AEB51-D274-AA0A-32C8-393F066D8CB7}"/>
                  </a:ext>
                </a:extLst>
              </p:cNvPr>
              <p:cNvGrpSpPr/>
              <p:nvPr/>
            </p:nvGrpSpPr>
            <p:grpSpPr>
              <a:xfrm rot="10800000">
                <a:off x="3970606" y="2810788"/>
                <a:ext cx="1201886" cy="1668966"/>
                <a:chOff x="2792793" y="3404937"/>
                <a:chExt cx="1201886" cy="1668966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9182972-A2B1-66A4-E0D8-9A313B298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C07EB4BC-BBF8-5E40-D72E-7C1ABE227A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AD31C063-F710-02D8-FF58-47E0425FF8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3AA97263-4F32-CB0F-5C16-3203D124A4BC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36B0CD1-66F3-E203-EDC8-D7DF09A2C2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E5CE30B-4AA8-74DF-98BD-B16EED135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4944139"/>
                <a:ext cx="46942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EE6B36-5224-B5CD-2C49-4711ABAB4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3290774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81E2552-C679-26D0-B8E2-0AA3A936E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3618619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DF287A2-4E1F-1FE5-DBD3-06575D697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3955312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5B63C32-96F4-56FE-59D4-657E420AD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4274289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3751F49-C786-5B3A-3758-6267E484C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847" y="4603905"/>
                <a:ext cx="469427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22DD96-3F93-8AA0-A487-28A2EE84865B}"/>
                  </a:ext>
                </a:extLst>
              </p:cNvPr>
              <p:cNvSpPr txBox="1"/>
              <p:nvPr/>
            </p:nvSpPr>
            <p:spPr>
              <a:xfrm>
                <a:off x="6432315" y="4131314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EAB3E8-7EAC-8839-19B7-5635624BCDFB}"/>
                  </a:ext>
                </a:extLst>
              </p:cNvPr>
              <p:cNvSpPr txBox="1"/>
              <p:nvPr/>
            </p:nvSpPr>
            <p:spPr>
              <a:xfrm>
                <a:off x="2550044" y="3128404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F936A-010C-5450-8A50-436B82D33885}"/>
                  </a:ext>
                </a:extLst>
              </p:cNvPr>
              <p:cNvSpPr txBox="1"/>
              <p:nvPr/>
            </p:nvSpPr>
            <p:spPr>
              <a:xfrm>
                <a:off x="3978731" y="4107339"/>
                <a:ext cx="34555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2BEF1-389B-5C05-B8F0-5DB2E8E501A6}"/>
                  </a:ext>
                </a:extLst>
              </p:cNvPr>
              <p:cNvSpPr txBox="1"/>
              <p:nvPr/>
            </p:nvSpPr>
            <p:spPr>
              <a:xfrm>
                <a:off x="5200206" y="3415864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BF4420-829E-9050-B072-560B8EF5728C}"/>
                  </a:ext>
                </a:extLst>
              </p:cNvPr>
              <p:cNvSpPr txBox="1"/>
              <p:nvPr/>
            </p:nvSpPr>
            <p:spPr>
              <a:xfrm>
                <a:off x="6432315" y="4757868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75397-93A8-9556-62AC-ABA64A87BE21}"/>
                  </a:ext>
                </a:extLst>
              </p:cNvPr>
              <p:cNvSpPr txBox="1"/>
              <p:nvPr/>
            </p:nvSpPr>
            <p:spPr>
              <a:xfrm>
                <a:off x="2550046" y="4079006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516F58-3AD6-827D-A272-C24BBC365F41}"/>
                  </a:ext>
                </a:extLst>
              </p:cNvPr>
              <p:cNvSpPr txBox="1"/>
              <p:nvPr/>
            </p:nvSpPr>
            <p:spPr>
              <a:xfrm>
                <a:off x="6432315" y="3492586"/>
                <a:ext cx="34555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C0356-6201-038F-AA7C-7030B3B9380A}"/>
                  </a:ext>
                </a:extLst>
              </p:cNvPr>
              <p:cNvSpPr txBox="1"/>
              <p:nvPr/>
            </p:nvSpPr>
            <p:spPr>
              <a:xfrm>
                <a:off x="3978731" y="4748855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539D8F7-ADD5-3B5E-FA2E-0C6D27F59009}"/>
                  </a:ext>
                </a:extLst>
              </p:cNvPr>
              <p:cNvGrpSpPr/>
              <p:nvPr/>
            </p:nvGrpSpPr>
            <p:grpSpPr>
              <a:xfrm>
                <a:off x="2830006" y="3398525"/>
                <a:ext cx="1201886" cy="1668966"/>
                <a:chOff x="2792793" y="3404937"/>
                <a:chExt cx="1201886" cy="1668966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1CE25E41-6BB5-BE09-11EC-A6FFDC164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28976828-7788-3362-0ED3-35EC006DB2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3F0F710D-12BE-47BC-CC2F-1FDB723588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0BBAA591-BE84-CC0D-0636-0736D1210911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1FC4C42C-7155-05AD-823E-E7D36117C4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28EDC36-CA8F-3085-24A0-EF1A3E465D39}"/>
                  </a:ext>
                </a:extLst>
              </p:cNvPr>
              <p:cNvGrpSpPr/>
              <p:nvPr/>
            </p:nvGrpSpPr>
            <p:grpSpPr>
              <a:xfrm>
                <a:off x="2849741" y="3065533"/>
                <a:ext cx="638116" cy="1668966"/>
                <a:chOff x="3076872" y="3404937"/>
                <a:chExt cx="638116" cy="166896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170FEFCF-D61F-31B0-D5BB-7A36112A4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83109" y="4058240"/>
                      <a:ext cx="421254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170FEFCF-D61F-31B0-D5BB-7A36112A46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83109" y="4058240"/>
                      <a:ext cx="421254" cy="101566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A237643-C659-9122-23C2-792E18C8CD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B6878454-15C8-E5FC-AF59-60AB8951C02F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1453182B-B82B-6757-02AC-B6C0C5761A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5C2905C-3858-60F6-2960-056CBD26879E}"/>
                  </a:ext>
                </a:extLst>
              </p:cNvPr>
              <p:cNvGrpSpPr/>
              <p:nvPr/>
            </p:nvGrpSpPr>
            <p:grpSpPr>
              <a:xfrm>
                <a:off x="3113972" y="3749171"/>
                <a:ext cx="1201886" cy="1668966"/>
                <a:chOff x="2792793" y="3404937"/>
                <a:chExt cx="1201886" cy="1668966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7340DA9-B8F4-7C82-DA3E-A462220ED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F40DF70-84AC-371F-DD1E-D8E74508FF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2FAD1C0B-27A7-86E2-58FB-6B3ECA04FC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EB6DE63-1B70-C5F9-DCDB-E372E56C299B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23F8E086-2614-4D1E-12CC-C14996ED5E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D7E86A-1F68-7531-CB5B-89FC24511288}"/>
                  </a:ext>
                </a:extLst>
              </p:cNvPr>
              <p:cNvGrpSpPr/>
              <p:nvPr/>
            </p:nvGrpSpPr>
            <p:grpSpPr>
              <a:xfrm>
                <a:off x="4378765" y="3814054"/>
                <a:ext cx="1201886" cy="1354146"/>
                <a:chOff x="4378765" y="3814054"/>
                <a:chExt cx="1201886" cy="135414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54794CD-B803-81E8-E8FE-100A39C12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9715" y="4263672"/>
                  <a:ext cx="0" cy="6997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A8625CB-2B98-5A9B-071C-8F2C9C311B6F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EBB2D481-947F-9FC1-3498-3F4D567EB0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5FF03D7C-023A-7547-3DB4-D3D46A2881E2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6CEE3FEB-F711-A80B-533B-44960F7B36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t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7EF775A-3F11-793F-1D96-1583B2E28CED}"/>
                  </a:ext>
                </a:extLst>
              </p:cNvPr>
              <p:cNvGrpSpPr/>
              <p:nvPr/>
            </p:nvGrpSpPr>
            <p:grpSpPr>
              <a:xfrm>
                <a:off x="5555493" y="3423340"/>
                <a:ext cx="1201886" cy="1668966"/>
                <a:chOff x="2792793" y="3404937"/>
                <a:chExt cx="1201886" cy="1668966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8BC36C1-CDA4-FE29-B703-B1ED5FB34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0614" y="3609751"/>
                  <a:ext cx="0" cy="9941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CBD6E5FF-24CF-21DD-C830-B362BC1586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CBD6E5FF-24CF-21DD-C830-B362BC1586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793" y="4058240"/>
                      <a:ext cx="1201886" cy="101566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0C47BD3E-AF91-9CA7-E820-336BF2C7B155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8AB9AE47-1209-F558-7B93-D57305BFE4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3076872" y="3404937"/>
                      <a:ext cx="638116" cy="40011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6CA1736-EA83-E4EF-963C-0BC7B0844C85}"/>
                  </a:ext>
                </a:extLst>
              </p:cNvPr>
              <p:cNvGrpSpPr/>
              <p:nvPr/>
            </p:nvGrpSpPr>
            <p:grpSpPr>
              <a:xfrm>
                <a:off x="5190382" y="3153064"/>
                <a:ext cx="1201886" cy="1354146"/>
                <a:chOff x="4378765" y="3814054"/>
                <a:chExt cx="1201886" cy="1354146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D7290D7-D8BF-85CF-57A4-09119A8F6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9715" y="4263672"/>
                  <a:ext cx="0" cy="6997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FDA8813-E404-416B-4C58-28E6F62666ED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56204A69-5D1C-D824-BDA5-50B85BD560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2AAD156C-CB56-8D77-F899-55C731621573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CEF1B738-3ADB-9070-3436-4F198C8C7E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t="-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DEC625C-3FB1-F0AE-8CFA-401D077496E2}"/>
                    </a:ext>
                  </a:extLst>
                </p:cNvPr>
                <p:cNvSpPr txBox="1"/>
                <p:nvPr/>
              </p:nvSpPr>
              <p:spPr>
                <a:xfrm>
                  <a:off x="3198259" y="3921169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DEC625C-3FB1-F0AE-8CFA-401D07749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8259" y="3921169"/>
                  <a:ext cx="48909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1D25527-5D7A-FBC0-B527-01033C1F9D20}"/>
                    </a:ext>
                  </a:extLst>
                </p:cNvPr>
                <p:cNvSpPr txBox="1"/>
                <p:nvPr/>
              </p:nvSpPr>
              <p:spPr>
                <a:xfrm>
                  <a:off x="3201801" y="4254321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1D25527-5D7A-FBC0-B527-01033C1F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801" y="4254321"/>
                  <a:ext cx="489098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B39D0B6-CE86-5A00-9ABD-30210B4E3C90}"/>
                    </a:ext>
                  </a:extLst>
                </p:cNvPr>
                <p:cNvSpPr txBox="1"/>
                <p:nvPr/>
              </p:nvSpPr>
              <p:spPr>
                <a:xfrm>
                  <a:off x="3201805" y="459988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B39D0B6-CE86-5A00-9ABD-30210B4E3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805" y="4599883"/>
                  <a:ext cx="489098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7DACB42-3FFC-0E65-F6A2-DEE911D8ECC2}"/>
                    </a:ext>
                  </a:extLst>
                </p:cNvPr>
                <p:cNvSpPr txBox="1"/>
                <p:nvPr/>
              </p:nvSpPr>
              <p:spPr>
                <a:xfrm>
                  <a:off x="3201804" y="490291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7DACB42-3FFC-0E65-F6A2-DEE911D8E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804" y="4902910"/>
                  <a:ext cx="48909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DEA51D6-526D-8911-9BCD-A4B6BA1A7F64}"/>
                    </a:ext>
                  </a:extLst>
                </p:cNvPr>
                <p:cNvSpPr txBox="1"/>
                <p:nvPr/>
              </p:nvSpPr>
              <p:spPr>
                <a:xfrm>
                  <a:off x="3201805" y="523251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DEA51D6-526D-8911-9BCD-A4B6BA1A7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805" y="5232515"/>
                  <a:ext cx="48909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7E7B577-45D2-E6A2-71FF-7D57883CDFA8}"/>
                    </a:ext>
                  </a:extLst>
                </p:cNvPr>
                <p:cNvSpPr txBox="1"/>
                <p:nvPr/>
              </p:nvSpPr>
              <p:spPr>
                <a:xfrm>
                  <a:off x="8305573" y="4399291"/>
                  <a:ext cx="25388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Target state</a:t>
                  </a:r>
                </a:p>
                <a:p>
                  <a:pPr algn="ctr"/>
                  <a:r>
                    <a:rPr lang="en-US" sz="2400" dirty="0"/>
                    <a:t>up to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2400" dirty="0"/>
                    <a:t>-error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7E7B577-45D2-E6A2-71FF-7D57883CD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573" y="4399291"/>
                  <a:ext cx="2538827" cy="830997"/>
                </a:xfrm>
                <a:prstGeom prst="rect">
                  <a:avLst/>
                </a:prstGeom>
                <a:blipFill>
                  <a:blip r:embed="rId22"/>
                  <a:stretch>
                    <a:fillRect t="-5882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5594ACFF-9857-E25F-1C21-09A5CD9D2E71}"/>
                </a:ext>
              </a:extLst>
            </p:cNvPr>
            <p:cNvSpPr/>
            <p:nvPr/>
          </p:nvSpPr>
          <p:spPr>
            <a:xfrm>
              <a:off x="8441905" y="4068348"/>
              <a:ext cx="291725" cy="1449954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EED346D-FAC7-ABDF-D158-595479C8DC51}"/>
              </a:ext>
            </a:extLst>
          </p:cNvPr>
          <p:cNvSpPr txBox="1"/>
          <p:nvPr/>
        </p:nvSpPr>
        <p:spPr>
          <a:xfrm>
            <a:off x="6249247" y="4871006"/>
            <a:ext cx="3455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9F4932-E3B0-181B-50C6-02E4CB8DDCDE}"/>
              </a:ext>
            </a:extLst>
          </p:cNvPr>
          <p:cNvCxnSpPr>
            <a:cxnSpLocks/>
          </p:cNvCxnSpPr>
          <p:nvPr/>
        </p:nvCxnSpPr>
        <p:spPr>
          <a:xfrm>
            <a:off x="3388526" y="5287921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09A219-43DA-D1F6-1AC1-0D5B7AD725C9}"/>
              </a:ext>
            </a:extLst>
          </p:cNvPr>
          <p:cNvCxnSpPr>
            <a:cxnSpLocks/>
          </p:cNvCxnSpPr>
          <p:nvPr/>
        </p:nvCxnSpPr>
        <p:spPr>
          <a:xfrm>
            <a:off x="3386755" y="5450954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3FE7A5-5A1B-7671-9671-14A9157815C0}"/>
              </a:ext>
            </a:extLst>
          </p:cNvPr>
          <p:cNvCxnSpPr>
            <a:cxnSpLocks/>
          </p:cNvCxnSpPr>
          <p:nvPr/>
        </p:nvCxnSpPr>
        <p:spPr>
          <a:xfrm>
            <a:off x="3392071" y="5599809"/>
            <a:ext cx="46942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7EA8BF-E176-9D5D-16E7-49714FD2D3D4}"/>
                  </a:ext>
                </a:extLst>
              </p:cNvPr>
              <p:cNvSpPr txBox="1"/>
              <p:nvPr/>
            </p:nvSpPr>
            <p:spPr>
              <a:xfrm>
                <a:off x="2803013" y="5136935"/>
                <a:ext cx="5571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7EA8BF-E176-9D5D-16E7-49714FD2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013" y="5136935"/>
                <a:ext cx="55716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4741511-7183-7E13-F175-EFCE2E2DE560}"/>
                  </a:ext>
                </a:extLst>
              </p:cNvPr>
              <p:cNvSpPr txBox="1"/>
              <p:nvPr/>
            </p:nvSpPr>
            <p:spPr>
              <a:xfrm>
                <a:off x="8173623" y="5114932"/>
                <a:ext cx="19261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Restore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4741511-7183-7E13-F175-EFCE2E2DE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623" y="5114932"/>
                <a:ext cx="1926175" cy="400110"/>
              </a:xfrm>
              <a:prstGeom prst="rect">
                <a:avLst/>
              </a:prstGeom>
              <a:blipFill>
                <a:blip r:embed="rId23"/>
                <a:stretch>
                  <a:fillRect l="-348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81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0464-5476-DCCB-36B8-8253021F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FE9C-D877-76E0-7B0C-D5345EE98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Background and motivation</a:t>
            </a:r>
          </a:p>
          <a:p>
            <a:pPr marL="457200" lvl="1" indent="0">
              <a:buNone/>
            </a:pPr>
            <a:r>
              <a:rPr lang="en-US" dirty="0" err="1"/>
              <a:t>Clifford+T</a:t>
            </a:r>
            <a:r>
              <a:rPr lang="en-US" dirty="0"/>
              <a:t> circuit and T-count</a:t>
            </a:r>
          </a:p>
          <a:p>
            <a:pPr marL="457200" lvl="1" indent="0">
              <a:buNone/>
            </a:pPr>
            <a:r>
              <a:rPr lang="en-US" dirty="0"/>
              <a:t>State preparation</a:t>
            </a:r>
          </a:p>
          <a:p>
            <a:pPr marL="0" indent="0">
              <a:buNone/>
            </a:pPr>
            <a:r>
              <a:rPr lang="en-US" dirty="0"/>
              <a:t>Our results</a:t>
            </a:r>
          </a:p>
          <a:p>
            <a:pPr marL="0" indent="0">
              <a:buNone/>
            </a:pPr>
            <a:r>
              <a:rPr lang="en-US" dirty="0"/>
              <a:t>Summary </a:t>
            </a:r>
          </a:p>
          <a:p>
            <a:pPr marL="457200" lvl="1" indent="0">
              <a:buNone/>
            </a:pPr>
            <a:r>
              <a:rPr lang="en-US" dirty="0"/>
              <a:t>Related problems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Proof overview</a:t>
            </a:r>
          </a:p>
        </p:txBody>
      </p:sp>
    </p:spTree>
    <p:extLst>
      <p:ext uri="{BB962C8B-B14F-4D97-AF65-F5344CB8AC3E}">
        <p14:creationId xmlns:p14="http://schemas.microsoft.com/office/powerpoint/2010/main" val="241113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Single-Qubit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</a:t>
                </a:r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single-qubit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2"/>
                <a:stretch>
                  <a:fillRect l="-406" t="-8629" r="-1624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01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Single-Qubit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</a:t>
                </a:r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single-qubit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2"/>
                <a:stretch>
                  <a:fillRect l="-406" t="-8629" r="-1624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4511" y="3280145"/>
                <a:ext cx="10515600" cy="29287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3.97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effectLst/>
                  </a:rPr>
                  <a:t>		</a:t>
                </a:r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Solovay-Kitaev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 Theorem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4511" y="3280145"/>
                <a:ext cx="10515600" cy="29287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73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Single-Qubit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</a:t>
                </a:r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single-qubit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2"/>
                <a:stretch>
                  <a:fillRect l="-406" t="-8629" r="-1624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4511" y="3280145"/>
                <a:ext cx="10515600" cy="29287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3.97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effectLst/>
                  </a:rPr>
                  <a:t>		</a:t>
                </a:r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Solovay-Kitaev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 Theorem</a:t>
                </a: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			</a:t>
                </a:r>
                <a:r>
                  <a:rPr lang="en-US" sz="2000" dirty="0">
                    <a:solidFill>
                      <a:srgbClr val="4472C4">
                        <a:lumMod val="50000"/>
                      </a:srgbClr>
                    </a:solidFill>
                  </a:rPr>
                  <a:t>[</a:t>
                </a:r>
                <a:r>
                  <a:rPr lang="en-US" sz="2000" dirty="0" err="1">
                    <a:solidFill>
                      <a:srgbClr val="4472C4">
                        <a:lumMod val="50000"/>
                      </a:srgbClr>
                    </a:solidFill>
                  </a:rPr>
                  <a:t>Kliuchnikov</a:t>
                </a:r>
                <a:r>
                  <a:rPr lang="en-US" sz="2000" dirty="0">
                    <a:solidFill>
                      <a:srgbClr val="4472C4">
                        <a:lumMod val="50000"/>
                      </a:srgbClr>
                    </a:solidFill>
                  </a:rPr>
                  <a:t>, Maslov, </a:t>
                </a:r>
                <a:r>
                  <a:rPr lang="en-US" sz="2000" dirty="0">
                    <a:solidFill>
                      <a:srgbClr val="002060"/>
                    </a:solidFill>
                  </a:rPr>
                  <a:t>Mosca’13</a:t>
                </a:r>
                <a:r>
                  <a:rPr lang="en-US" sz="2000" dirty="0">
                    <a:solidFill>
                      <a:srgbClr val="4472C4">
                        <a:lumMod val="50000"/>
                      </a:srgbClr>
                    </a:solidFill>
                  </a:rPr>
                  <a:t>; Selinger’15; Ross, Selinger’16]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4511" y="3280145"/>
                <a:ext cx="10515600" cy="29287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219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Single-Qubit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</a:t>
                </a:r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single-qubit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2"/>
                <a:stretch>
                  <a:fillRect l="-406" t="-8629" r="-1624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4511" y="3280145"/>
                <a:ext cx="10515600" cy="29287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3.97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effectLst/>
                  </a:rPr>
                  <a:t>		</a:t>
                </a:r>
                <a:r>
                  <a:rPr lang="en-US" dirty="0" err="1">
                    <a:solidFill>
                      <a:schemeClr val="accent1">
                        <a:lumMod val="50000"/>
                      </a:schemeClr>
                    </a:solidFill>
                  </a:rPr>
                  <a:t>Solovay-Kitaev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 Theorem</a:t>
                </a: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			</a:t>
                </a:r>
                <a:r>
                  <a:rPr lang="en-US" sz="2000" dirty="0">
                    <a:solidFill>
                      <a:srgbClr val="4472C4">
                        <a:lumMod val="50000"/>
                      </a:srgbClr>
                    </a:solidFill>
                  </a:rPr>
                  <a:t>[</a:t>
                </a:r>
                <a:r>
                  <a:rPr lang="en-US" sz="2000" dirty="0" err="1">
                    <a:solidFill>
                      <a:srgbClr val="4472C4">
                        <a:lumMod val="50000"/>
                      </a:srgbClr>
                    </a:solidFill>
                  </a:rPr>
                  <a:t>Kliuchnikov</a:t>
                </a:r>
                <a:r>
                  <a:rPr lang="en-US" sz="2000" dirty="0">
                    <a:solidFill>
                      <a:srgbClr val="4472C4">
                        <a:lumMod val="50000"/>
                      </a:srgbClr>
                    </a:solidFill>
                  </a:rPr>
                  <a:t>, Maslov, </a:t>
                </a:r>
                <a:r>
                  <a:rPr lang="en-US" sz="2000" dirty="0">
                    <a:solidFill>
                      <a:srgbClr val="002060"/>
                    </a:solidFill>
                  </a:rPr>
                  <a:t>Mosca’13</a:t>
                </a:r>
                <a:r>
                  <a:rPr lang="en-US" sz="2000" dirty="0">
                    <a:solidFill>
                      <a:srgbClr val="4472C4">
                        <a:lumMod val="50000"/>
                      </a:srgbClr>
                    </a:solidFill>
                  </a:rPr>
                  <a:t>; Selinger’15; Ross, Selinger’16]</a:t>
                </a:r>
                <a:endParaRPr lang="en-US" dirty="0"/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			</a:t>
                </a:r>
                <a:r>
                  <a:rPr lang="en-US" sz="2000" dirty="0">
                    <a:solidFill>
                      <a:srgbClr val="4472C4">
                        <a:lumMod val="50000"/>
                      </a:srgbClr>
                    </a:solidFill>
                  </a:rPr>
                  <a:t>[</a:t>
                </a:r>
                <a:r>
                  <a:rPr lang="en-US" sz="2000" dirty="0" err="1">
                    <a:solidFill>
                      <a:srgbClr val="4472C4">
                        <a:lumMod val="50000"/>
                      </a:srgbClr>
                    </a:solidFill>
                  </a:rPr>
                  <a:t>Beverland</a:t>
                </a:r>
                <a:r>
                  <a:rPr lang="en-US" sz="2000" dirty="0">
                    <a:solidFill>
                      <a:srgbClr val="4472C4">
                        <a:lumMod val="50000"/>
                      </a:srgbClr>
                    </a:solidFill>
                  </a:rPr>
                  <a:t>, Campbell, Howard, Kliuchnikov’20]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4511" y="3280145"/>
                <a:ext cx="10515600" cy="29287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105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00B87-B263-2210-EC87-FB450B7B10FF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𝑛-qubit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states, how many T gates do we need to construct it within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 error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848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00B87-B263-2210-EC87-FB450B7B10FF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𝑛-qubit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states, how many T gates do we need to construct it within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 error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48247"/>
                <a:ext cx="10515600" cy="29287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/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single-qubit and CNOT gates, then approximate each single-qubit gate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-error: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48247"/>
                <a:ext cx="10515600" cy="2928716"/>
              </a:xfrm>
              <a:blipFill>
                <a:blip r:embed="rId2"/>
                <a:stretch>
                  <a:fillRect l="-1217" t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0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00B87-B263-2210-EC87-FB450B7B10FF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𝑛-qubit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states, how many T gates do we need to construct it within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 error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7541" y="3301410"/>
                <a:ext cx="8996916" cy="29287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			</a:t>
                </a:r>
                <a:r>
                  <a:rPr lang="en-US" sz="2400" dirty="0"/>
                  <a:t>	</a:t>
                </a:r>
                <a:r>
                  <a:rPr lang="en-US" sz="2400" dirty="0">
                    <a:solidFill>
                      <a:srgbClr val="002060"/>
                    </a:solidFill>
                  </a:rPr>
                  <a:t>Folklore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7541" y="3301410"/>
                <a:ext cx="8996916" cy="2928716"/>
              </a:xfrm>
              <a:blipFill>
                <a:blip r:embed="rId2"/>
                <a:stretch>
                  <a:fillRect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342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00B87-B263-2210-EC87-FB450B7B10FF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𝑛-qubit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states, how many T gates do we need to construct it within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 error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7541" y="3301410"/>
                <a:ext cx="8996916" cy="29287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			</a:t>
                </a:r>
                <a:r>
                  <a:rPr lang="en-US" sz="2400" dirty="0"/>
                  <a:t>	</a:t>
                </a:r>
                <a:r>
                  <a:rPr lang="en-US" sz="2400" dirty="0">
                    <a:solidFill>
                      <a:srgbClr val="002060"/>
                    </a:solidFill>
                  </a:rPr>
                  <a:t>Folklore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dirty="0"/>
                  <a:t>		</a:t>
                </a:r>
                <a:r>
                  <a:rPr lang="en-US" sz="24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24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dirty="0"/>
                  <a:t>				</a:t>
                </a:r>
                <a:r>
                  <a:rPr lang="en-US" sz="24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2400" dirty="0">
                    <a:solidFill>
                      <a:srgbClr val="002060"/>
                    </a:solidFill>
                  </a:rPr>
                  <a:t>, Schaeffer’20]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7541" y="3301410"/>
                <a:ext cx="8996916" cy="2928716"/>
              </a:xfrm>
              <a:blipFill>
                <a:blip r:embed="rId2"/>
                <a:stretch>
                  <a:fillRect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925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00B87-B263-2210-EC87-FB450B7B10FF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𝑛-qubit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states, how many T gates do we need to construct it within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 error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7541" y="3301410"/>
                <a:ext cx="8996916" cy="29287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			</a:t>
                </a:r>
                <a:r>
                  <a:rPr lang="en-US" sz="2400" dirty="0"/>
                  <a:t>	</a:t>
                </a:r>
                <a:r>
                  <a:rPr lang="en-US" sz="2400" dirty="0">
                    <a:solidFill>
                      <a:srgbClr val="002060"/>
                    </a:solidFill>
                  </a:rPr>
                  <a:t>Folklore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dirty="0"/>
                  <a:t>		</a:t>
                </a:r>
                <a:r>
                  <a:rPr lang="en-US" sz="24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24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dirty="0"/>
                  <a:t>				</a:t>
                </a:r>
                <a:r>
                  <a:rPr lang="en-US" sz="24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24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			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Our work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7541" y="3301410"/>
                <a:ext cx="8996916" cy="2928716"/>
              </a:xfrm>
              <a:blipFill>
                <a:blip r:embed="rId2"/>
                <a:stretch>
                  <a:fillRect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529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00B87-B263-2210-EC87-FB450B7B10FF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𝑛-qubit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states, how many T gates do we need to construct it within 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 error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7541" y="3301410"/>
                <a:ext cx="8996916" cy="29287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			</a:t>
                </a:r>
                <a:r>
                  <a:rPr lang="en-US" sz="2400" dirty="0"/>
                  <a:t>	</a:t>
                </a:r>
                <a:r>
                  <a:rPr lang="en-US" sz="2400" dirty="0">
                    <a:solidFill>
                      <a:srgbClr val="002060"/>
                    </a:solidFill>
                  </a:rPr>
                  <a:t>Folklore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dirty="0"/>
                  <a:t>		</a:t>
                </a:r>
                <a:r>
                  <a:rPr lang="en-US" sz="24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24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dirty="0"/>
                  <a:t>				</a:t>
                </a:r>
                <a:r>
                  <a:rPr lang="en-US" sz="24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24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				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Our work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7541" y="3301410"/>
                <a:ext cx="8996916" cy="2928716"/>
              </a:xfrm>
              <a:blipFill>
                <a:blip r:embed="rId2"/>
                <a:stretch>
                  <a:fillRect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0D6038-6A35-C7ED-FF6B-F8913E1CC9B9}"/>
              </a:ext>
            </a:extLst>
          </p:cNvPr>
          <p:cNvSpPr/>
          <p:nvPr/>
        </p:nvSpPr>
        <p:spPr>
          <a:xfrm>
            <a:off x="1254641" y="4455042"/>
            <a:ext cx="2381693" cy="738963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F6601D-D946-9FAA-EDDC-A7AD2CC4D1B5}"/>
              </a:ext>
            </a:extLst>
          </p:cNvPr>
          <p:cNvSpPr/>
          <p:nvPr/>
        </p:nvSpPr>
        <p:spPr>
          <a:xfrm>
            <a:off x="398721" y="5241852"/>
            <a:ext cx="988828" cy="5736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Tight</a:t>
            </a:r>
          </a:p>
        </p:txBody>
      </p:sp>
    </p:spTree>
    <p:extLst>
      <p:ext uri="{BB962C8B-B14F-4D97-AF65-F5344CB8AC3E}">
        <p14:creationId xmlns:p14="http://schemas.microsoft.com/office/powerpoint/2010/main" val="148171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AB93-E0A9-83D3-68F1-1B6FFF1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Clifford Gates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1EC52-B630-6FDE-B13C-3A715137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9" y="1728988"/>
            <a:ext cx="1819369" cy="752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7F8A6-3E2B-A9AD-223D-7A5EDB14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788" y="1728988"/>
            <a:ext cx="2400423" cy="733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BDF82-7675-3F71-F4FD-508A42AE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838" y="1433698"/>
            <a:ext cx="2362321" cy="134309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01C5571-8018-089D-3FDE-9BF845D7CBA3}"/>
              </a:ext>
            </a:extLst>
          </p:cNvPr>
          <p:cNvGrpSpPr/>
          <p:nvPr/>
        </p:nvGrpSpPr>
        <p:grpSpPr>
          <a:xfrm>
            <a:off x="10654464" y="1200215"/>
            <a:ext cx="1201886" cy="1354146"/>
            <a:chOff x="4378765" y="3814054"/>
            <a:chExt cx="1201886" cy="135414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C5FD0FD-1164-513E-7DDA-A4CC839CC2F9}"/>
                </a:ext>
              </a:extLst>
            </p:cNvPr>
            <p:cNvCxnSpPr>
              <a:cxnSpLocks/>
            </p:cNvCxnSpPr>
            <p:nvPr/>
          </p:nvCxnSpPr>
          <p:spPr>
            <a:xfrm>
              <a:off x="4979715" y="4263672"/>
              <a:ext cx="0" cy="6997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37D7-BDC0-EF45-85A5-57BDA29A142F}"/>
                    </a:ext>
                  </a:extLst>
                </p:cNvPr>
                <p:cNvSpPr txBox="1"/>
                <p:nvPr/>
              </p:nvSpPr>
              <p:spPr>
                <a:xfrm rot="10800000">
                  <a:off x="4378765" y="3814054"/>
                  <a:ext cx="12018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37D7-BDC0-EF45-85A5-57BDA29A1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4378765" y="3814054"/>
                  <a:ext cx="1201886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6247711-4889-2B3E-F31C-42F7749457E5}"/>
                    </a:ext>
                  </a:extLst>
                </p:cNvPr>
                <p:cNvSpPr txBox="1"/>
                <p:nvPr/>
              </p:nvSpPr>
              <p:spPr>
                <a:xfrm rot="10800000" flipH="1">
                  <a:off x="4660651" y="4768090"/>
                  <a:ext cx="63811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6247711-4889-2B3E-F31C-42F774945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>
                  <a:off x="4660651" y="4768090"/>
                  <a:ext cx="638116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C161FEAB-E78A-3A93-225C-613E24AD59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0974" y="1925131"/>
            <a:ext cx="203869" cy="2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91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</a:t>
                </a:r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𝑛-qubit 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3"/>
                <a:stretch>
                  <a:fillRect t="-9645" r="-928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2767" y="3173818"/>
                <a:ext cx="9346464" cy="29818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100" dirty="0"/>
                  <a:t>		</a:t>
                </a:r>
                <a:r>
                  <a:rPr lang="en-US" sz="18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18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18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sz="2100" dirty="0"/>
                  <a:t>				</a:t>
                </a:r>
                <a:r>
                  <a:rPr lang="en-US" sz="18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18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18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100" dirty="0"/>
                  <a:t>				</a:t>
                </a:r>
                <a:r>
                  <a:rPr lang="en-US" sz="1800" dirty="0">
                    <a:solidFill>
                      <a:srgbClr val="4472C4">
                        <a:lumMod val="50000"/>
                      </a:srgbClr>
                    </a:solidFill>
                  </a:rPr>
                  <a:t>[</a:t>
                </a:r>
                <a:r>
                  <a:rPr lang="en-US" sz="1800" dirty="0" err="1">
                    <a:solidFill>
                      <a:srgbClr val="4472C4">
                        <a:lumMod val="50000"/>
                      </a:srgbClr>
                    </a:solidFill>
                  </a:rPr>
                  <a:t>Beverland</a:t>
                </a:r>
                <a:r>
                  <a:rPr lang="en-US" sz="1800" dirty="0">
                    <a:solidFill>
                      <a:srgbClr val="4472C4">
                        <a:lumMod val="50000"/>
                      </a:srgbClr>
                    </a:solidFill>
                  </a:rPr>
                  <a:t>, Campbell, Howard, Kliuchnikov’20]</a:t>
                </a:r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2767" y="3173818"/>
                <a:ext cx="9346464" cy="298187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03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</a:t>
                </a:r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𝑛-qubit 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3"/>
                <a:stretch>
                  <a:fillRect t="-9645" r="-928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2767" y="3173818"/>
                <a:ext cx="9346464" cy="29818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100" dirty="0"/>
                  <a:t>		</a:t>
                </a:r>
                <a:r>
                  <a:rPr lang="en-US" sz="18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18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18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sz="2100" dirty="0"/>
                  <a:t>				</a:t>
                </a:r>
                <a:r>
                  <a:rPr lang="en-US" sz="18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18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18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100" dirty="0"/>
                  <a:t>				</a:t>
                </a:r>
                <a:r>
                  <a:rPr lang="en-US" sz="1800" dirty="0">
                    <a:solidFill>
                      <a:srgbClr val="4472C4">
                        <a:lumMod val="50000"/>
                      </a:srgbClr>
                    </a:solidFill>
                  </a:rPr>
                  <a:t>[</a:t>
                </a:r>
                <a:r>
                  <a:rPr lang="en-US" sz="1800" dirty="0" err="1">
                    <a:solidFill>
                      <a:srgbClr val="4472C4">
                        <a:lumMod val="50000"/>
                      </a:srgbClr>
                    </a:solidFill>
                  </a:rPr>
                  <a:t>Beverland</a:t>
                </a:r>
                <a:r>
                  <a:rPr lang="en-US" sz="1800" dirty="0">
                    <a:solidFill>
                      <a:srgbClr val="4472C4">
                        <a:lumMod val="50000"/>
                      </a:srgbClr>
                    </a:solidFill>
                  </a:rPr>
                  <a:t>, Campbell, Howard, Kliuchnikov’20]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1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1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1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1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21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1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1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1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1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3200" dirty="0">
                    <a:solidFill>
                      <a:srgbClr val="002060"/>
                    </a:solidFill>
                  </a:rPr>
                  <a:t>		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Our work</a:t>
                </a:r>
                <a:endParaRPr lang="en-US" sz="1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2767" y="3173818"/>
                <a:ext cx="9346464" cy="298187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266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C9E-1E08-7B2D-9E27-3275E90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/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 </a:t>
                </a:r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𝑛-qubit 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quantum states, how many T gates do we need to construct it within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-error</a:t>
                </a:r>
                <a:r>
                  <a:rPr 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800B87-B263-2210-EC87-FB450B7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164"/>
                <a:ext cx="10515599" cy="1200329"/>
              </a:xfrm>
              <a:prstGeom prst="rect">
                <a:avLst/>
              </a:prstGeom>
              <a:blipFill>
                <a:blip r:embed="rId3"/>
                <a:stretch>
                  <a:fillRect t="-9645" r="-928" b="-2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2767" y="3173818"/>
                <a:ext cx="9346464" cy="29818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100" dirty="0"/>
                  <a:t>		</a:t>
                </a:r>
                <a:r>
                  <a:rPr lang="en-US" sz="18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18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18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sz="2100" dirty="0"/>
                  <a:t>				</a:t>
                </a:r>
                <a:r>
                  <a:rPr lang="en-US" sz="1800" dirty="0">
                    <a:solidFill>
                      <a:srgbClr val="002060"/>
                    </a:solidFill>
                  </a:rPr>
                  <a:t>[Low, </a:t>
                </a:r>
                <a:r>
                  <a:rPr lang="en-US" sz="1800" dirty="0" err="1">
                    <a:solidFill>
                      <a:srgbClr val="002060"/>
                    </a:solidFill>
                  </a:rPr>
                  <a:t>Kliuchnikov</a:t>
                </a:r>
                <a:r>
                  <a:rPr lang="en-US" sz="1800" dirty="0">
                    <a:solidFill>
                      <a:srgbClr val="002060"/>
                    </a:solidFill>
                  </a:rPr>
                  <a:t>, Schaeffer’20]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100" dirty="0"/>
                  <a:t>				</a:t>
                </a:r>
                <a:r>
                  <a:rPr lang="en-US" sz="1800" dirty="0">
                    <a:solidFill>
                      <a:srgbClr val="4472C4">
                        <a:lumMod val="50000"/>
                      </a:srgbClr>
                    </a:solidFill>
                  </a:rPr>
                  <a:t>[</a:t>
                </a:r>
                <a:r>
                  <a:rPr lang="en-US" sz="1800" dirty="0" err="1">
                    <a:solidFill>
                      <a:srgbClr val="4472C4">
                        <a:lumMod val="50000"/>
                      </a:srgbClr>
                    </a:solidFill>
                  </a:rPr>
                  <a:t>Beverland</a:t>
                </a:r>
                <a:r>
                  <a:rPr lang="en-US" sz="1800" dirty="0">
                    <a:solidFill>
                      <a:srgbClr val="4472C4">
                        <a:lumMod val="50000"/>
                      </a:srgbClr>
                    </a:solidFill>
                  </a:rPr>
                  <a:t>, Campbell, Howard, Kliuchnikov’20]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1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1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1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1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21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1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1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1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1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1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3200" dirty="0">
                    <a:solidFill>
                      <a:srgbClr val="002060"/>
                    </a:solidFill>
                  </a:rPr>
                  <a:t>		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Our work</a:t>
                </a:r>
                <a:endParaRPr lang="en-US" sz="1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94761D2-5F85-58E3-7D75-F6F0D6831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2767" y="3173818"/>
                <a:ext cx="9346464" cy="298187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C751F5-6F71-BDAB-64B2-4E32B058F659}"/>
              </a:ext>
            </a:extLst>
          </p:cNvPr>
          <p:cNvSpPr/>
          <p:nvPr/>
        </p:nvSpPr>
        <p:spPr>
          <a:xfrm>
            <a:off x="1174897" y="3882030"/>
            <a:ext cx="2381693" cy="1301343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40EA45-6D4B-EC0D-9221-038B1F7BBDBD}"/>
              </a:ext>
            </a:extLst>
          </p:cNvPr>
          <p:cNvSpPr/>
          <p:nvPr/>
        </p:nvSpPr>
        <p:spPr>
          <a:xfrm>
            <a:off x="343786" y="5296555"/>
            <a:ext cx="988828" cy="51945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Tight</a:t>
            </a:r>
          </a:p>
        </p:txBody>
      </p:sp>
    </p:spTree>
    <p:extLst>
      <p:ext uri="{BB962C8B-B14F-4D97-AF65-F5344CB8AC3E}">
        <p14:creationId xmlns:p14="http://schemas.microsoft.com/office/powerpoint/2010/main" val="1782572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Byproduct: Diagonal Unitary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03D53-6969-7979-5317-62DCF584D105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𝑛-qubit diagonal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unitaries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how many T gates do we need to construct it within 𝜖-error?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BBB2E-2963-BCC4-0B2D-4AD50FD697AE}"/>
              </a:ext>
            </a:extLst>
          </p:cNvPr>
          <p:cNvSpPr txBox="1"/>
          <p:nvPr/>
        </p:nvSpPr>
        <p:spPr>
          <a:xfrm>
            <a:off x="838200" y="3338623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Appears in prior state preparation works as a key component</a:t>
            </a:r>
          </a:p>
        </p:txBody>
      </p:sp>
    </p:spTree>
    <p:extLst>
      <p:ext uri="{BB962C8B-B14F-4D97-AF65-F5344CB8AC3E}">
        <p14:creationId xmlns:p14="http://schemas.microsoft.com/office/powerpoint/2010/main" val="3286364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Byproduct: Diagonal Unitary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03D53-6969-7979-5317-62DCF584D105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𝑛-qubit diagonal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unitaries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how many T gates do we need to construct it within 𝜖-error?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BBB2E-2963-BCC4-0B2D-4AD50FD697AE}"/>
              </a:ext>
            </a:extLst>
          </p:cNvPr>
          <p:cNvSpPr txBox="1"/>
          <p:nvPr/>
        </p:nvSpPr>
        <p:spPr>
          <a:xfrm>
            <a:off x="838200" y="3338623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Appears in prior state preparation works as a key component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assume the target state has real amplitudes for state preparation</a:t>
            </a:r>
          </a:p>
        </p:txBody>
      </p:sp>
    </p:spTree>
    <p:extLst>
      <p:ext uri="{BB962C8B-B14F-4D97-AF65-F5344CB8AC3E}">
        <p14:creationId xmlns:p14="http://schemas.microsoft.com/office/powerpoint/2010/main" val="320502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Byproduct: Diagonal Unitary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03D53-6969-7979-5317-62DCF584D105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𝑛-qubit diagonal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unitaries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how many T gates do we need to construct it within 𝜖-error?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BBB2E-2963-BCC4-0B2D-4AD50FD697AE}"/>
              </a:ext>
            </a:extLst>
          </p:cNvPr>
          <p:cNvSpPr txBox="1"/>
          <p:nvPr/>
        </p:nvSpPr>
        <p:spPr>
          <a:xfrm>
            <a:off x="838200" y="3338623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Appears in prior state preparation works as a key component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assume the target state has real amplitudes for state preparation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interesting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57548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Byproduct: Diagonal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CF54D75-4963-62C7-2AA3-69F884A4A0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03699"/>
                <a:ext cx="10515600" cy="2062716"/>
              </a:xfrm>
            </p:spPr>
            <p:txBody>
              <a:bodyPr/>
              <a:lstStyle/>
              <a:p>
                <a:endParaRPr lang="en-US" b="1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Our work      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𝚯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CF54D75-4963-62C7-2AA3-69F884A4A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03699"/>
                <a:ext cx="10515600" cy="20627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4503D53-6969-7979-5317-62DCF584D105}"/>
              </a:ext>
            </a:extLst>
          </p:cNvPr>
          <p:cNvSpPr txBox="1"/>
          <p:nvPr/>
        </p:nvSpPr>
        <p:spPr>
          <a:xfrm>
            <a:off x="838200" y="1717164"/>
            <a:ext cx="105155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𝑛-qubit diagonal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unitaries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how many T gates do we need to construct it within 𝜖-error?</a:t>
            </a:r>
          </a:p>
        </p:txBody>
      </p:sp>
    </p:spTree>
    <p:extLst>
      <p:ext uri="{BB962C8B-B14F-4D97-AF65-F5344CB8AC3E}">
        <p14:creationId xmlns:p14="http://schemas.microsoft.com/office/powerpoint/2010/main" val="2661210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single-qubit </a:t>
                </a:r>
                <a:r>
                  <a:rPr lang="en-US" dirty="0" err="1"/>
                  <a:t>unitaries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T-count to implement them all?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  <a:blipFill>
                <a:blip r:embed="rId2"/>
                <a:stretch>
                  <a:fillRect l="-1217" t="-3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EE431AB-4640-6119-D0A8-87C38F559100}"/>
              </a:ext>
            </a:extLst>
          </p:cNvPr>
          <p:cNvGrpSpPr/>
          <p:nvPr/>
        </p:nvGrpSpPr>
        <p:grpSpPr>
          <a:xfrm>
            <a:off x="9825024" y="1026931"/>
            <a:ext cx="644973" cy="1816014"/>
            <a:chOff x="7884429" y="3595635"/>
            <a:chExt cx="644973" cy="181601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609339-DAE9-A14F-4329-E8EFE0DAC52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2F39E6-C8A8-7D5D-995F-6BDA4647E78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676F5F9-64AE-FD9A-CC7E-BABE71C4D0F8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F82E30-9FC3-E3D1-04F5-BA753E8050B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4014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single-qubit </a:t>
                </a:r>
                <a:r>
                  <a:rPr lang="en-US" dirty="0" err="1"/>
                  <a:t>unitaries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T-count to implement them all?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Natural attempt</a:t>
                </a:r>
                <a:r>
                  <a:rPr lang="en-US" dirty="0"/>
                  <a:t>: Construct separately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  <a:blipFill>
                <a:blip r:embed="rId2"/>
                <a:stretch>
                  <a:fillRect l="-1275" t="-3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EE431AB-4640-6119-D0A8-87C38F559100}"/>
              </a:ext>
            </a:extLst>
          </p:cNvPr>
          <p:cNvGrpSpPr/>
          <p:nvPr/>
        </p:nvGrpSpPr>
        <p:grpSpPr>
          <a:xfrm>
            <a:off x="9825024" y="1026931"/>
            <a:ext cx="644973" cy="1816014"/>
            <a:chOff x="7884429" y="3595635"/>
            <a:chExt cx="644973" cy="181601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609339-DAE9-A14F-4329-E8EFE0DAC52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2F39E6-C8A8-7D5D-995F-6BDA4647E78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676F5F9-64AE-FD9A-CC7E-BABE71C4D0F8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F82E30-9FC3-E3D1-04F5-BA753E8050B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0760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single-qubit </a:t>
                </a:r>
                <a:r>
                  <a:rPr lang="en-US" dirty="0" err="1"/>
                  <a:t>unitaries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T-count to implement them all?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Natural attempt</a:t>
                </a:r>
                <a:r>
                  <a:rPr lang="en-US" dirty="0"/>
                  <a:t>: Construct separately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/>
                  <a:t>T-count: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  <a:blipFill>
                <a:blip r:embed="rId2"/>
                <a:stretch>
                  <a:fillRect l="-1275" t="-3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EE431AB-4640-6119-D0A8-87C38F559100}"/>
              </a:ext>
            </a:extLst>
          </p:cNvPr>
          <p:cNvGrpSpPr/>
          <p:nvPr/>
        </p:nvGrpSpPr>
        <p:grpSpPr>
          <a:xfrm>
            <a:off x="9825024" y="1026931"/>
            <a:ext cx="644973" cy="1816014"/>
            <a:chOff x="7884429" y="3595635"/>
            <a:chExt cx="644973" cy="181601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609339-DAE9-A14F-4329-E8EFE0DAC52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2F39E6-C8A8-7D5D-995F-6BDA4647E78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676F5F9-64AE-FD9A-CC7E-BABE71C4D0F8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F82E30-9FC3-E3D1-04F5-BA753E8050B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909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AB93-E0A9-83D3-68F1-1B6FFF1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Clifford Gates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1EC52-B630-6FDE-B13C-3A715137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9" y="1728988"/>
            <a:ext cx="1819369" cy="752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7F8A6-3E2B-A9AD-223D-7A5EDB14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788" y="1728988"/>
            <a:ext cx="2400423" cy="733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BDF82-7675-3F71-F4FD-508A42AE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838" y="1433698"/>
            <a:ext cx="2362321" cy="134309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01C5571-8018-089D-3FDE-9BF845D7CBA3}"/>
              </a:ext>
            </a:extLst>
          </p:cNvPr>
          <p:cNvGrpSpPr/>
          <p:nvPr/>
        </p:nvGrpSpPr>
        <p:grpSpPr>
          <a:xfrm>
            <a:off x="10654464" y="1200215"/>
            <a:ext cx="1201886" cy="1354146"/>
            <a:chOff x="4378765" y="3814054"/>
            <a:chExt cx="1201886" cy="135414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C5FD0FD-1164-513E-7DDA-A4CC839CC2F9}"/>
                </a:ext>
              </a:extLst>
            </p:cNvPr>
            <p:cNvCxnSpPr>
              <a:cxnSpLocks/>
            </p:cNvCxnSpPr>
            <p:nvPr/>
          </p:nvCxnSpPr>
          <p:spPr>
            <a:xfrm>
              <a:off x="4979715" y="4263672"/>
              <a:ext cx="0" cy="6997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37D7-BDC0-EF45-85A5-57BDA29A142F}"/>
                    </a:ext>
                  </a:extLst>
                </p:cNvPr>
                <p:cNvSpPr txBox="1"/>
                <p:nvPr/>
              </p:nvSpPr>
              <p:spPr>
                <a:xfrm rot="10800000">
                  <a:off x="4378765" y="3814054"/>
                  <a:ext cx="12018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37D7-BDC0-EF45-85A5-57BDA29A1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4378765" y="3814054"/>
                  <a:ext cx="1201886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6247711-4889-2B3E-F31C-42F7749457E5}"/>
                    </a:ext>
                  </a:extLst>
                </p:cNvPr>
                <p:cNvSpPr txBox="1"/>
                <p:nvPr/>
              </p:nvSpPr>
              <p:spPr>
                <a:xfrm rot="10800000" flipH="1">
                  <a:off x="4660651" y="4768090"/>
                  <a:ext cx="63811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6247711-4889-2B3E-F31C-42F774945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>
                  <a:off x="4660651" y="4768090"/>
                  <a:ext cx="638116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C161FEAB-E78A-3A93-225C-613E24AD59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0974" y="1925131"/>
            <a:ext cx="203869" cy="282281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1ECBE6C-A673-27C9-9A13-7739B7BA17EE}"/>
              </a:ext>
            </a:extLst>
          </p:cNvPr>
          <p:cNvGrpSpPr/>
          <p:nvPr/>
        </p:nvGrpSpPr>
        <p:grpSpPr>
          <a:xfrm>
            <a:off x="2280987" y="3718703"/>
            <a:ext cx="2882223" cy="2208609"/>
            <a:chOff x="1757305" y="3348550"/>
            <a:chExt cx="2882223" cy="2208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9D8315C-166A-82C9-39BD-9F99F5277C3E}"/>
                    </a:ext>
                  </a:extLst>
                </p:cNvPr>
                <p:cNvSpPr txBox="1"/>
                <p:nvPr/>
              </p:nvSpPr>
              <p:spPr>
                <a:xfrm>
                  <a:off x="2115879" y="3604437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9D8315C-166A-82C9-39BD-9F99F5277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5879" y="3604437"/>
                  <a:ext cx="48909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89CD0CA-0D9A-E823-B3E9-C21FF17708F3}"/>
                </a:ext>
              </a:extLst>
            </p:cNvPr>
            <p:cNvGrpSpPr/>
            <p:nvPr/>
          </p:nvGrpSpPr>
          <p:grpSpPr>
            <a:xfrm>
              <a:off x="2604977" y="3348550"/>
              <a:ext cx="1439944" cy="1354146"/>
              <a:chOff x="4952324" y="3153064"/>
              <a:chExt cx="1439944" cy="1354146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5F9B718-AF2A-AA8F-017C-2E8F88043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2324" y="3618619"/>
                <a:ext cx="109422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054AEB-E29A-93A1-56C1-78D9266DD920}"/>
                  </a:ext>
                </a:extLst>
              </p:cNvPr>
              <p:cNvSpPr txBox="1"/>
              <p:nvPr/>
            </p:nvSpPr>
            <p:spPr>
              <a:xfrm>
                <a:off x="5200206" y="3415864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4FAC671-B5BE-8C12-375B-B97EC98CC1EE}"/>
                  </a:ext>
                </a:extLst>
              </p:cNvPr>
              <p:cNvGrpSpPr/>
              <p:nvPr/>
            </p:nvGrpSpPr>
            <p:grpSpPr>
              <a:xfrm>
                <a:off x="5190382" y="3153064"/>
                <a:ext cx="1201886" cy="1354146"/>
                <a:chOff x="4378765" y="3814054"/>
                <a:chExt cx="1201886" cy="1354146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7200C27-2981-61B4-9A22-90B775B15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9715" y="4263672"/>
                  <a:ext cx="0" cy="6997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769BB69-CA2C-AB7B-0A28-32CBDD53EA22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769BB69-CA2C-AB7B-0A28-32CBDD53EA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A332D88A-897A-A70B-B4CC-9895820460A5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A332D88A-897A-A70B-B4CC-9895820460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3432D92-41FA-D90D-962E-6EFC95F93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1187" y="4286697"/>
                <a:ext cx="109422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CE2C9C6-4B26-CA30-EAEE-D9078EFAD1FA}"/>
                    </a:ext>
                  </a:extLst>
                </p:cNvPr>
                <p:cNvSpPr txBox="1"/>
                <p:nvPr/>
              </p:nvSpPr>
              <p:spPr>
                <a:xfrm>
                  <a:off x="2124742" y="427592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CE2C9C6-4B26-CA30-EAEE-D9078EFAD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742" y="4275922"/>
                  <a:ext cx="48909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EAD124-5112-14A1-3891-497E125C28BA}"/>
                    </a:ext>
                  </a:extLst>
                </p:cNvPr>
                <p:cNvSpPr txBox="1"/>
                <p:nvPr/>
              </p:nvSpPr>
              <p:spPr>
                <a:xfrm>
                  <a:off x="1757305" y="4800605"/>
                  <a:ext cx="2882223" cy="756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Bell state:</a:t>
                  </a:r>
                  <a:r>
                    <a:rPr lang="en-US" dirty="0"/>
                    <a:t> 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+|11⟩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EAD124-5112-14A1-3891-497E125C2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305" y="4800605"/>
                  <a:ext cx="2882223" cy="756554"/>
                </a:xfrm>
                <a:prstGeom prst="rect">
                  <a:avLst/>
                </a:prstGeom>
                <a:blipFill>
                  <a:blip r:embed="rId13"/>
                  <a:stretch>
                    <a:fillRect l="-3171" b="-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392EA5-785A-7E2A-A5E7-165D27ABD829}"/>
              </a:ext>
            </a:extLst>
          </p:cNvPr>
          <p:cNvCxnSpPr>
            <a:cxnSpLocks/>
          </p:cNvCxnSpPr>
          <p:nvPr/>
        </p:nvCxnSpPr>
        <p:spPr>
          <a:xfrm>
            <a:off x="887819" y="3220937"/>
            <a:ext cx="10770781" cy="11328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227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single-qubit </a:t>
                </a:r>
                <a:r>
                  <a:rPr lang="en-US" dirty="0" err="1"/>
                  <a:t>unitaries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T-count to implement them all?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Natural attempt</a:t>
                </a:r>
                <a:r>
                  <a:rPr lang="en-US" dirty="0"/>
                  <a:t>: Construct separately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/>
                  <a:t>T-count: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  <a:blipFill>
                <a:blip r:embed="rId2"/>
                <a:stretch>
                  <a:fillRect l="-1275" t="-3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EE431AB-4640-6119-D0A8-87C38F559100}"/>
              </a:ext>
            </a:extLst>
          </p:cNvPr>
          <p:cNvGrpSpPr/>
          <p:nvPr/>
        </p:nvGrpSpPr>
        <p:grpSpPr>
          <a:xfrm>
            <a:off x="9825024" y="1026931"/>
            <a:ext cx="644973" cy="1816014"/>
            <a:chOff x="7884429" y="3595635"/>
            <a:chExt cx="644973" cy="181601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609339-DAE9-A14F-4329-E8EFE0DAC52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2F39E6-C8A8-7D5D-995F-6BDA4647E78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676F5F9-64AE-FD9A-CC7E-BABE71C4D0F8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F82E30-9FC3-E3D1-04F5-BA753E8050B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798770" y="5203193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Our work: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2800" dirty="0"/>
                  <a:t>, then T-count is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5203193"/>
                <a:ext cx="10555030" cy="737189"/>
              </a:xfrm>
              <a:prstGeom prst="rect">
                <a:avLst/>
              </a:prstGeom>
              <a:blipFill>
                <a:blip r:embed="rId7"/>
                <a:stretch>
                  <a:fillRect l="-11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445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single-qubit </a:t>
                </a:r>
                <a:r>
                  <a:rPr lang="en-US" dirty="0" err="1"/>
                  <a:t>unitaries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T-count to implement them all?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Natural attempt</a:t>
                </a:r>
                <a:r>
                  <a:rPr lang="en-US" dirty="0"/>
                  <a:t>: Construct separately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/>
                  <a:t>T-count: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  <a:blipFill>
                <a:blip r:embed="rId2"/>
                <a:stretch>
                  <a:fillRect l="-1275" t="-3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EE431AB-4640-6119-D0A8-87C38F559100}"/>
              </a:ext>
            </a:extLst>
          </p:cNvPr>
          <p:cNvGrpSpPr/>
          <p:nvPr/>
        </p:nvGrpSpPr>
        <p:grpSpPr>
          <a:xfrm>
            <a:off x="9825024" y="1026931"/>
            <a:ext cx="644973" cy="1816014"/>
            <a:chOff x="7884429" y="3595635"/>
            <a:chExt cx="644973" cy="181601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609339-DAE9-A14F-4329-E8EFE0DAC52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2F39E6-C8A8-7D5D-995F-6BDA4647E78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676F5F9-64AE-FD9A-CC7E-BABE71C4D0F8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F82E30-9FC3-E3D1-04F5-BA753E8050B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798770" y="5203193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Our work: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2800" dirty="0"/>
                  <a:t>, then T-count is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5203193"/>
                <a:ext cx="10555030" cy="737189"/>
              </a:xfrm>
              <a:prstGeom prst="rect">
                <a:avLst/>
              </a:prstGeom>
              <a:blipFill>
                <a:blip r:embed="rId7"/>
                <a:stretch>
                  <a:fillRect l="-11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CF465D62-D18F-C793-4700-3542AAFD93B3}"/>
                  </a:ext>
                </a:extLst>
              </p:cNvPr>
              <p:cNvSpPr/>
              <p:nvPr/>
            </p:nvSpPr>
            <p:spPr>
              <a:xfrm>
                <a:off x="9217161" y="4372053"/>
                <a:ext cx="1977656" cy="790712"/>
              </a:xfrm>
              <a:prstGeom prst="wedgeRectCallout">
                <a:avLst>
                  <a:gd name="adj1" fmla="val -36156"/>
                  <a:gd name="adj2" fmla="val 7056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Necessary even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CF465D62-D18F-C793-4700-3542AAFD9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161" y="4372053"/>
                <a:ext cx="1977656" cy="790712"/>
              </a:xfrm>
              <a:prstGeom prst="wedgeRectCallout">
                <a:avLst>
                  <a:gd name="adj1" fmla="val -36156"/>
                  <a:gd name="adj2" fmla="val 70568"/>
                </a:avLst>
              </a:prstGeom>
              <a:blipFill>
                <a:blip r:embed="rId9"/>
                <a:stretch>
                  <a:fillRect r="-1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903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single-qubit </a:t>
                </a:r>
                <a:r>
                  <a:rPr lang="en-US" dirty="0" err="1"/>
                  <a:t>unitaries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T-count to implement them all?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Natural attempt</a:t>
                </a:r>
                <a:r>
                  <a:rPr lang="en-US" dirty="0"/>
                  <a:t>: Construct separately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/>
                  <a:t>T-count: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831435"/>
              </a:xfrm>
              <a:blipFill>
                <a:blip r:embed="rId2"/>
                <a:stretch>
                  <a:fillRect l="-1275" t="-3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EE431AB-4640-6119-D0A8-87C38F559100}"/>
              </a:ext>
            </a:extLst>
          </p:cNvPr>
          <p:cNvGrpSpPr/>
          <p:nvPr/>
        </p:nvGrpSpPr>
        <p:grpSpPr>
          <a:xfrm>
            <a:off x="9825024" y="1026931"/>
            <a:ext cx="644973" cy="1816014"/>
            <a:chOff x="7884429" y="3595635"/>
            <a:chExt cx="644973" cy="181601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609339-DAE9-A14F-4329-E8EFE0DAC52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2F39E6-C8A8-7D5D-995F-6BDA4647E78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676F5F9-64AE-FD9A-CC7E-BABE71C4D0F8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0EFE0F1-357B-31F4-252A-6260887F1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068EBB-361E-9B37-8D60-EB373C538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DD673C-2884-00C1-91C5-D6E81BBC8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F82E30-9FC3-E3D1-04F5-BA753E8050B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7B5DDD-F588-0740-CD0E-6E0A75ACC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798770" y="5203193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Our work: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2800" dirty="0"/>
                  <a:t>, then T-count is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5203193"/>
                <a:ext cx="10555030" cy="737189"/>
              </a:xfrm>
              <a:prstGeom prst="rect">
                <a:avLst/>
              </a:prstGeom>
              <a:blipFill>
                <a:blip r:embed="rId7"/>
                <a:stretch>
                  <a:fillRect l="-11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2B810-F971-52D5-2F2D-3F9612CA61AB}"/>
                  </a:ext>
                </a:extLst>
              </p:cNvPr>
              <p:cNvSpPr txBox="1"/>
              <p:nvPr/>
            </p:nvSpPr>
            <p:spPr>
              <a:xfrm>
                <a:off x="4764392" y="4027123"/>
                <a:ext cx="3332300" cy="790713"/>
              </a:xfrm>
              <a:prstGeom prst="wedgeRoundRectCallout">
                <a:avLst>
                  <a:gd name="adj1" fmla="val -56729"/>
                  <a:gd name="adj2" fmla="val -30283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2B810-F971-52D5-2F2D-3F9612CA6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392" y="4027123"/>
                <a:ext cx="3332300" cy="790713"/>
              </a:xfrm>
              <a:prstGeom prst="wedgeRoundRectCallout">
                <a:avLst>
                  <a:gd name="adj1" fmla="val -56729"/>
                  <a:gd name="adj2" fmla="val -30283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CF465D62-D18F-C793-4700-3542AAFD93B3}"/>
                  </a:ext>
                </a:extLst>
              </p:cNvPr>
              <p:cNvSpPr/>
              <p:nvPr/>
            </p:nvSpPr>
            <p:spPr>
              <a:xfrm>
                <a:off x="9217161" y="4372053"/>
                <a:ext cx="1977656" cy="790712"/>
              </a:xfrm>
              <a:prstGeom prst="wedgeRectCallout">
                <a:avLst>
                  <a:gd name="adj1" fmla="val -36156"/>
                  <a:gd name="adj2" fmla="val 7056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Necessary even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CF465D62-D18F-C793-4700-3542AAFD9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161" y="4372053"/>
                <a:ext cx="1977656" cy="790712"/>
              </a:xfrm>
              <a:prstGeom prst="wedgeRectCallout">
                <a:avLst>
                  <a:gd name="adj1" fmla="val -36156"/>
                  <a:gd name="adj2" fmla="val 70568"/>
                </a:avLst>
              </a:prstGeom>
              <a:blipFill>
                <a:blip r:embed="rId9"/>
                <a:stretch>
                  <a:fillRect r="-1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794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800" dirty="0"/>
                  <a:t>, then T-count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blipFill>
                <a:blip r:embed="rId3"/>
                <a:stretch>
                  <a:fillRect l="-11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36B1C1-33A3-C10B-409D-31B098C4F2C5}"/>
              </a:ext>
            </a:extLst>
          </p:cNvPr>
          <p:cNvGrpSpPr/>
          <p:nvPr/>
        </p:nvGrpSpPr>
        <p:grpSpPr>
          <a:xfrm>
            <a:off x="1292396" y="3509407"/>
            <a:ext cx="644973" cy="1816014"/>
            <a:chOff x="7884429" y="3595635"/>
            <a:chExt cx="644973" cy="1816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D20B63-ABA2-0B5A-8419-987B320D2FE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3ABA33-4A23-DD55-CC6B-BD147196F2E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D761-FAB7-667B-71AA-6BD4EEE0DC6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2C0DFF-67B3-CC80-0EF8-00B562EC49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8813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By Euler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are diagonal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  <a:blipFill>
                <a:blip r:embed="rId2"/>
                <a:stretch>
                  <a:fillRect l="-851" t="-11765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800" dirty="0"/>
                  <a:t>, then T-count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blipFill>
                <a:blip r:embed="rId3"/>
                <a:stretch>
                  <a:fillRect l="-11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36B1C1-33A3-C10B-409D-31B098C4F2C5}"/>
              </a:ext>
            </a:extLst>
          </p:cNvPr>
          <p:cNvGrpSpPr/>
          <p:nvPr/>
        </p:nvGrpSpPr>
        <p:grpSpPr>
          <a:xfrm>
            <a:off x="1292396" y="3509407"/>
            <a:ext cx="644973" cy="1816014"/>
            <a:chOff x="7884429" y="3595635"/>
            <a:chExt cx="644973" cy="1816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D20B63-ABA2-0B5A-8419-987B320D2FE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3ABA33-4A23-DD55-CC6B-BD147196F2E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D761-FAB7-667B-71AA-6BD4EEE0DC6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2C0DFF-67B3-CC80-0EF8-00B562EC49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1084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By Euler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are diagonal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  <a:blipFill>
                <a:blip r:embed="rId2"/>
                <a:stretch>
                  <a:fillRect l="-851" t="-11765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800" dirty="0"/>
                  <a:t>, then T-count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blipFill>
                <a:blip r:embed="rId3"/>
                <a:stretch>
                  <a:fillRect l="-11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36B1C1-33A3-C10B-409D-31B098C4F2C5}"/>
              </a:ext>
            </a:extLst>
          </p:cNvPr>
          <p:cNvGrpSpPr/>
          <p:nvPr/>
        </p:nvGrpSpPr>
        <p:grpSpPr>
          <a:xfrm>
            <a:off x="1292396" y="3509407"/>
            <a:ext cx="644973" cy="1816014"/>
            <a:chOff x="7884429" y="3595635"/>
            <a:chExt cx="644973" cy="1816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D20B63-ABA2-0B5A-8419-987B320D2FE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3ABA33-4A23-DD55-CC6B-BD147196F2E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D761-FAB7-667B-71AA-6BD4EEE0DC6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2C0DFF-67B3-CC80-0EF8-00B562EC49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4E5D57-29F1-614F-373F-917082447559}"/>
              </a:ext>
            </a:extLst>
          </p:cNvPr>
          <p:cNvGrpSpPr/>
          <p:nvPr/>
        </p:nvGrpSpPr>
        <p:grpSpPr>
          <a:xfrm>
            <a:off x="2619694" y="3509407"/>
            <a:ext cx="2930600" cy="1816014"/>
            <a:chOff x="2619694" y="3509407"/>
            <a:chExt cx="2930600" cy="181601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3CA469-5959-1021-F7F2-23F9DC261815}"/>
                </a:ext>
              </a:extLst>
            </p:cNvPr>
            <p:cNvGrpSpPr/>
            <p:nvPr/>
          </p:nvGrpSpPr>
          <p:grpSpPr>
            <a:xfrm>
              <a:off x="2619694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AB6EB-F7D8-13CA-5485-822D5456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01172E-9E8B-9890-6367-D05A17E18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D33FB50-9BAD-B459-BAAC-F98540C05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DAD6D3F-FFFA-2BEF-206A-0672B996F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97A210D-6FD7-A2C0-F80E-9EF6CB1E5C05}"/>
                </a:ext>
              </a:extLst>
            </p:cNvPr>
            <p:cNvGrpSpPr/>
            <p:nvPr/>
          </p:nvGrpSpPr>
          <p:grpSpPr>
            <a:xfrm>
              <a:off x="3213345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0E486C9-A321-EA6E-839D-05FAD41CA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CF4DED-60AC-4144-E003-1EF773B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CE13518-8AA0-73D1-9184-4255972C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D1C4AD-C5F2-B8DA-0A97-FE49A5405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62917FF-949A-DE73-77F8-DD3CE506CA4D}"/>
                </a:ext>
              </a:extLst>
            </p:cNvPr>
            <p:cNvGrpSpPr/>
            <p:nvPr/>
          </p:nvGrpSpPr>
          <p:grpSpPr>
            <a:xfrm>
              <a:off x="3800409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582F24-2A02-E6E9-84A0-A9BDDB0F7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8A3CA73-EDC1-AA8C-4684-0F0159017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001E61-1F67-94AD-6A2B-4545CB603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17FEE20-D24A-87C9-D3B4-5C1C5F3BE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77F04C3-1B34-3C60-9673-5E9CBF1AD11C}"/>
                </a:ext>
              </a:extLst>
            </p:cNvPr>
            <p:cNvGrpSpPr/>
            <p:nvPr/>
          </p:nvGrpSpPr>
          <p:grpSpPr>
            <a:xfrm>
              <a:off x="436440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F4208D-F5F5-D46B-B2EA-FE023EB21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30619D5-F7EE-050A-37A2-3909A5370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6EF8A59-F4E9-E567-0DA3-0983FA1D8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7659547-5C93-12D7-8796-F237DC97A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47B0ED-78F5-A6CD-5C78-6FAB03933C93}"/>
                </a:ext>
              </a:extLst>
            </p:cNvPr>
            <p:cNvGrpSpPr/>
            <p:nvPr/>
          </p:nvGrpSpPr>
          <p:grpSpPr>
            <a:xfrm>
              <a:off x="490532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58580F7-33E3-CB54-D616-AF5E6E0F4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F96654C-1029-2B57-B5F1-EB6C4E1B5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79E8DA4-7D31-55F0-AF50-1AFD14B45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833D8A5-CB23-9EB6-F6C0-7F0BA3BA4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/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272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By Euler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are diagonal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  <a:blipFill>
                <a:blip r:embed="rId2"/>
                <a:stretch>
                  <a:fillRect l="-851" t="-11765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800" dirty="0"/>
                  <a:t>, then T-count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blipFill>
                <a:blip r:embed="rId3"/>
                <a:stretch>
                  <a:fillRect l="-11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36B1C1-33A3-C10B-409D-31B098C4F2C5}"/>
              </a:ext>
            </a:extLst>
          </p:cNvPr>
          <p:cNvGrpSpPr/>
          <p:nvPr/>
        </p:nvGrpSpPr>
        <p:grpSpPr>
          <a:xfrm>
            <a:off x="1292396" y="3509407"/>
            <a:ext cx="644973" cy="1816014"/>
            <a:chOff x="7884429" y="3595635"/>
            <a:chExt cx="644973" cy="1816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D20B63-ABA2-0B5A-8419-987B320D2FE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3ABA33-4A23-DD55-CC6B-BD147196F2E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D761-FAB7-667B-71AA-6BD4EEE0DC6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2C0DFF-67B3-CC80-0EF8-00B562EC49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4E5D57-29F1-614F-373F-917082447559}"/>
              </a:ext>
            </a:extLst>
          </p:cNvPr>
          <p:cNvGrpSpPr/>
          <p:nvPr/>
        </p:nvGrpSpPr>
        <p:grpSpPr>
          <a:xfrm>
            <a:off x="2619694" y="3509407"/>
            <a:ext cx="2930600" cy="1816014"/>
            <a:chOff x="2619694" y="3509407"/>
            <a:chExt cx="2930600" cy="181601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3CA469-5959-1021-F7F2-23F9DC261815}"/>
                </a:ext>
              </a:extLst>
            </p:cNvPr>
            <p:cNvGrpSpPr/>
            <p:nvPr/>
          </p:nvGrpSpPr>
          <p:grpSpPr>
            <a:xfrm>
              <a:off x="2619694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AB6EB-F7D8-13CA-5485-822D5456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01172E-9E8B-9890-6367-D05A17E18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D33FB50-9BAD-B459-BAAC-F98540C05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DAD6D3F-FFFA-2BEF-206A-0672B996F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97A210D-6FD7-A2C0-F80E-9EF6CB1E5C05}"/>
                </a:ext>
              </a:extLst>
            </p:cNvPr>
            <p:cNvGrpSpPr/>
            <p:nvPr/>
          </p:nvGrpSpPr>
          <p:grpSpPr>
            <a:xfrm>
              <a:off x="3213345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0E486C9-A321-EA6E-839D-05FAD41CA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CF4DED-60AC-4144-E003-1EF773B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CE13518-8AA0-73D1-9184-4255972C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D1C4AD-C5F2-B8DA-0A97-FE49A5405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62917FF-949A-DE73-77F8-DD3CE506CA4D}"/>
                </a:ext>
              </a:extLst>
            </p:cNvPr>
            <p:cNvGrpSpPr/>
            <p:nvPr/>
          </p:nvGrpSpPr>
          <p:grpSpPr>
            <a:xfrm>
              <a:off x="3800409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582F24-2A02-E6E9-84A0-A9BDDB0F7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8A3CA73-EDC1-AA8C-4684-0F0159017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001E61-1F67-94AD-6A2B-4545CB603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17FEE20-D24A-87C9-D3B4-5C1C5F3BE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77F04C3-1B34-3C60-9673-5E9CBF1AD11C}"/>
                </a:ext>
              </a:extLst>
            </p:cNvPr>
            <p:cNvGrpSpPr/>
            <p:nvPr/>
          </p:nvGrpSpPr>
          <p:grpSpPr>
            <a:xfrm>
              <a:off x="436440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F4208D-F5F5-D46B-B2EA-FE023EB21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30619D5-F7EE-050A-37A2-3909A5370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6EF8A59-F4E9-E567-0DA3-0983FA1D8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7659547-5C93-12D7-8796-F237DC97A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47B0ED-78F5-A6CD-5C78-6FAB03933C93}"/>
                </a:ext>
              </a:extLst>
            </p:cNvPr>
            <p:cNvGrpSpPr/>
            <p:nvPr/>
          </p:nvGrpSpPr>
          <p:grpSpPr>
            <a:xfrm>
              <a:off x="490532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58580F7-33E3-CB54-D616-AF5E6E0F4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F96654C-1029-2B57-B5F1-EB6C4E1B5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79E8DA4-7D31-55F0-AF50-1AFD14B45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833D8A5-CB23-9EB6-F6C0-7F0BA3BA4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/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1B44361-13AC-C698-8195-8009388CE1F2}"/>
              </a:ext>
            </a:extLst>
          </p:cNvPr>
          <p:cNvSpPr/>
          <p:nvPr/>
        </p:nvSpPr>
        <p:spPr>
          <a:xfrm>
            <a:off x="4998037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323348A-BB52-DEEA-39C8-7E40DFA59E2A}"/>
              </a:ext>
            </a:extLst>
          </p:cNvPr>
          <p:cNvSpPr/>
          <p:nvPr/>
        </p:nvSpPr>
        <p:spPr>
          <a:xfrm>
            <a:off x="3901478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062F6FF3-A85C-7858-C137-515708BA5717}"/>
              </a:ext>
            </a:extLst>
          </p:cNvPr>
          <p:cNvSpPr/>
          <p:nvPr/>
        </p:nvSpPr>
        <p:spPr>
          <a:xfrm>
            <a:off x="2734879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54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By Euler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are diagonal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  <a:blipFill>
                <a:blip r:embed="rId2"/>
                <a:stretch>
                  <a:fillRect l="-851" t="-11765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800" dirty="0"/>
                  <a:t>, then T-count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blipFill>
                <a:blip r:embed="rId3"/>
                <a:stretch>
                  <a:fillRect l="-11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36B1C1-33A3-C10B-409D-31B098C4F2C5}"/>
              </a:ext>
            </a:extLst>
          </p:cNvPr>
          <p:cNvGrpSpPr/>
          <p:nvPr/>
        </p:nvGrpSpPr>
        <p:grpSpPr>
          <a:xfrm>
            <a:off x="1292396" y="3509407"/>
            <a:ext cx="644973" cy="1816014"/>
            <a:chOff x="7884429" y="3595635"/>
            <a:chExt cx="644973" cy="1816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D20B63-ABA2-0B5A-8419-987B320D2FE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3ABA33-4A23-DD55-CC6B-BD147196F2E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D761-FAB7-667B-71AA-6BD4EEE0DC6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2C0DFF-67B3-CC80-0EF8-00B562EC49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4E5D57-29F1-614F-373F-917082447559}"/>
              </a:ext>
            </a:extLst>
          </p:cNvPr>
          <p:cNvGrpSpPr/>
          <p:nvPr/>
        </p:nvGrpSpPr>
        <p:grpSpPr>
          <a:xfrm>
            <a:off x="2619694" y="3509407"/>
            <a:ext cx="2930600" cy="1816014"/>
            <a:chOff x="2619694" y="3509407"/>
            <a:chExt cx="2930600" cy="181601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3CA469-5959-1021-F7F2-23F9DC261815}"/>
                </a:ext>
              </a:extLst>
            </p:cNvPr>
            <p:cNvGrpSpPr/>
            <p:nvPr/>
          </p:nvGrpSpPr>
          <p:grpSpPr>
            <a:xfrm>
              <a:off x="2619694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AB6EB-F7D8-13CA-5485-822D5456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01172E-9E8B-9890-6367-D05A17E18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D33FB50-9BAD-B459-BAAC-F98540C05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DAD6D3F-FFFA-2BEF-206A-0672B996F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97A210D-6FD7-A2C0-F80E-9EF6CB1E5C05}"/>
                </a:ext>
              </a:extLst>
            </p:cNvPr>
            <p:cNvGrpSpPr/>
            <p:nvPr/>
          </p:nvGrpSpPr>
          <p:grpSpPr>
            <a:xfrm>
              <a:off x="3213345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0E486C9-A321-EA6E-839D-05FAD41CA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CF4DED-60AC-4144-E003-1EF773B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CE13518-8AA0-73D1-9184-4255972C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D1C4AD-C5F2-B8DA-0A97-FE49A5405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62917FF-949A-DE73-77F8-DD3CE506CA4D}"/>
                </a:ext>
              </a:extLst>
            </p:cNvPr>
            <p:cNvGrpSpPr/>
            <p:nvPr/>
          </p:nvGrpSpPr>
          <p:grpSpPr>
            <a:xfrm>
              <a:off x="3800409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582F24-2A02-E6E9-84A0-A9BDDB0F7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8A3CA73-EDC1-AA8C-4684-0F0159017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001E61-1F67-94AD-6A2B-4545CB603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17FEE20-D24A-87C9-D3B4-5C1C5F3BE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77F04C3-1B34-3C60-9673-5E9CBF1AD11C}"/>
                </a:ext>
              </a:extLst>
            </p:cNvPr>
            <p:cNvGrpSpPr/>
            <p:nvPr/>
          </p:nvGrpSpPr>
          <p:grpSpPr>
            <a:xfrm>
              <a:off x="436440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F4208D-F5F5-D46B-B2EA-FE023EB21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30619D5-F7EE-050A-37A2-3909A5370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6EF8A59-F4E9-E567-0DA3-0983FA1D8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7659547-5C93-12D7-8796-F237DC97A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47B0ED-78F5-A6CD-5C78-6FAB03933C93}"/>
                </a:ext>
              </a:extLst>
            </p:cNvPr>
            <p:cNvGrpSpPr/>
            <p:nvPr/>
          </p:nvGrpSpPr>
          <p:grpSpPr>
            <a:xfrm>
              <a:off x="490532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58580F7-33E3-CB54-D616-AF5E6E0F4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F96654C-1029-2B57-B5F1-EB6C4E1B5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79E8DA4-7D31-55F0-AF50-1AFD14B45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833D8A5-CB23-9EB6-F6C0-7F0BA3BA4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/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1B44361-13AC-C698-8195-8009388CE1F2}"/>
              </a:ext>
            </a:extLst>
          </p:cNvPr>
          <p:cNvSpPr/>
          <p:nvPr/>
        </p:nvSpPr>
        <p:spPr>
          <a:xfrm>
            <a:off x="4998037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323348A-BB52-DEEA-39C8-7E40DFA59E2A}"/>
              </a:ext>
            </a:extLst>
          </p:cNvPr>
          <p:cNvSpPr/>
          <p:nvPr/>
        </p:nvSpPr>
        <p:spPr>
          <a:xfrm>
            <a:off x="3901478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062F6FF3-A85C-7858-C137-515708BA5717}"/>
              </a:ext>
            </a:extLst>
          </p:cNvPr>
          <p:cNvSpPr/>
          <p:nvPr/>
        </p:nvSpPr>
        <p:spPr>
          <a:xfrm>
            <a:off x="2734879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5902242" y="3144010"/>
                <a:ext cx="5762846" cy="7078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is a tensor product of single-qubit diagonal </a:t>
                </a:r>
                <a:r>
                  <a:rPr lang="en-US" sz="2000" dirty="0" err="1"/>
                  <a:t>unitaries</a:t>
                </a:r>
                <a:endParaRPr lang="en-US" sz="2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2" y="3144010"/>
                <a:ext cx="5762846" cy="707886"/>
              </a:xfrm>
              <a:prstGeom prst="rect">
                <a:avLst/>
              </a:prstGeom>
              <a:blipFill>
                <a:blip r:embed="rId29"/>
                <a:stretch>
                  <a:fillRect l="-105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652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By Euler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are diagonal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  <a:blipFill>
                <a:blip r:embed="rId2"/>
                <a:stretch>
                  <a:fillRect l="-851" t="-11765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800" dirty="0"/>
                  <a:t>, then T-count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blipFill>
                <a:blip r:embed="rId3"/>
                <a:stretch>
                  <a:fillRect l="-11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36B1C1-33A3-C10B-409D-31B098C4F2C5}"/>
              </a:ext>
            </a:extLst>
          </p:cNvPr>
          <p:cNvGrpSpPr/>
          <p:nvPr/>
        </p:nvGrpSpPr>
        <p:grpSpPr>
          <a:xfrm>
            <a:off x="1292396" y="3509407"/>
            <a:ext cx="644973" cy="1816014"/>
            <a:chOff x="7884429" y="3595635"/>
            <a:chExt cx="644973" cy="1816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D20B63-ABA2-0B5A-8419-987B320D2FE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3ABA33-4A23-DD55-CC6B-BD147196F2E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D761-FAB7-667B-71AA-6BD4EEE0DC6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2C0DFF-67B3-CC80-0EF8-00B562EC49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4E5D57-29F1-614F-373F-917082447559}"/>
              </a:ext>
            </a:extLst>
          </p:cNvPr>
          <p:cNvGrpSpPr/>
          <p:nvPr/>
        </p:nvGrpSpPr>
        <p:grpSpPr>
          <a:xfrm>
            <a:off x="2619694" y="3509407"/>
            <a:ext cx="2930600" cy="1816014"/>
            <a:chOff x="2619694" y="3509407"/>
            <a:chExt cx="2930600" cy="181601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3CA469-5959-1021-F7F2-23F9DC261815}"/>
                </a:ext>
              </a:extLst>
            </p:cNvPr>
            <p:cNvGrpSpPr/>
            <p:nvPr/>
          </p:nvGrpSpPr>
          <p:grpSpPr>
            <a:xfrm>
              <a:off x="2619694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AB6EB-F7D8-13CA-5485-822D5456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01172E-9E8B-9890-6367-D05A17E18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D33FB50-9BAD-B459-BAAC-F98540C05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DAD6D3F-FFFA-2BEF-206A-0672B996F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97A210D-6FD7-A2C0-F80E-9EF6CB1E5C05}"/>
                </a:ext>
              </a:extLst>
            </p:cNvPr>
            <p:cNvGrpSpPr/>
            <p:nvPr/>
          </p:nvGrpSpPr>
          <p:grpSpPr>
            <a:xfrm>
              <a:off x="3213345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0E486C9-A321-EA6E-839D-05FAD41CA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CF4DED-60AC-4144-E003-1EF773B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CE13518-8AA0-73D1-9184-4255972C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D1C4AD-C5F2-B8DA-0A97-FE49A5405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62917FF-949A-DE73-77F8-DD3CE506CA4D}"/>
                </a:ext>
              </a:extLst>
            </p:cNvPr>
            <p:cNvGrpSpPr/>
            <p:nvPr/>
          </p:nvGrpSpPr>
          <p:grpSpPr>
            <a:xfrm>
              <a:off x="3800409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582F24-2A02-E6E9-84A0-A9BDDB0F7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8A3CA73-EDC1-AA8C-4684-0F0159017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001E61-1F67-94AD-6A2B-4545CB603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17FEE20-D24A-87C9-D3B4-5C1C5F3BE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77F04C3-1B34-3C60-9673-5E9CBF1AD11C}"/>
                </a:ext>
              </a:extLst>
            </p:cNvPr>
            <p:cNvGrpSpPr/>
            <p:nvPr/>
          </p:nvGrpSpPr>
          <p:grpSpPr>
            <a:xfrm>
              <a:off x="436440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F4208D-F5F5-D46B-B2EA-FE023EB21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30619D5-F7EE-050A-37A2-3909A5370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6EF8A59-F4E9-E567-0DA3-0983FA1D8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7659547-5C93-12D7-8796-F237DC97A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47B0ED-78F5-A6CD-5C78-6FAB03933C93}"/>
                </a:ext>
              </a:extLst>
            </p:cNvPr>
            <p:cNvGrpSpPr/>
            <p:nvPr/>
          </p:nvGrpSpPr>
          <p:grpSpPr>
            <a:xfrm>
              <a:off x="490532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58580F7-33E3-CB54-D616-AF5E6E0F4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F96654C-1029-2B57-B5F1-EB6C4E1B5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79E8DA4-7D31-55F0-AF50-1AFD14B45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833D8A5-CB23-9EB6-F6C0-7F0BA3BA4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/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1B44361-13AC-C698-8195-8009388CE1F2}"/>
              </a:ext>
            </a:extLst>
          </p:cNvPr>
          <p:cNvSpPr/>
          <p:nvPr/>
        </p:nvSpPr>
        <p:spPr>
          <a:xfrm>
            <a:off x="4998037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323348A-BB52-DEEA-39C8-7E40DFA59E2A}"/>
              </a:ext>
            </a:extLst>
          </p:cNvPr>
          <p:cNvSpPr/>
          <p:nvPr/>
        </p:nvSpPr>
        <p:spPr>
          <a:xfrm>
            <a:off x="3901478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062F6FF3-A85C-7858-C137-515708BA5717}"/>
              </a:ext>
            </a:extLst>
          </p:cNvPr>
          <p:cNvSpPr/>
          <p:nvPr/>
        </p:nvSpPr>
        <p:spPr>
          <a:xfrm>
            <a:off x="2734879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5902242" y="3144010"/>
                <a:ext cx="5762846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is a tensor product of single-qubit diagonal </a:t>
                </a:r>
                <a:r>
                  <a:rPr lang="en-US" sz="2000" dirty="0" err="1"/>
                  <a:t>unitaries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is a diagonal unitary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qubits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2" y="3144010"/>
                <a:ext cx="5762846" cy="1015663"/>
              </a:xfrm>
              <a:prstGeom prst="rect">
                <a:avLst/>
              </a:prstGeom>
              <a:blipFill>
                <a:blip r:embed="rId29"/>
                <a:stretch>
                  <a:fillRect l="-1057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94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By Euler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are diagonal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  <a:blipFill>
                <a:blip r:embed="rId3"/>
                <a:stretch>
                  <a:fillRect l="-851" t="-11765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800" dirty="0"/>
                  <a:t>, then T-count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blipFill>
                <a:blip r:embed="rId4"/>
                <a:stretch>
                  <a:fillRect l="-11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36B1C1-33A3-C10B-409D-31B098C4F2C5}"/>
              </a:ext>
            </a:extLst>
          </p:cNvPr>
          <p:cNvGrpSpPr/>
          <p:nvPr/>
        </p:nvGrpSpPr>
        <p:grpSpPr>
          <a:xfrm>
            <a:off x="1292396" y="3509407"/>
            <a:ext cx="644973" cy="1816014"/>
            <a:chOff x="7884429" y="3595635"/>
            <a:chExt cx="644973" cy="1816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D20B63-ABA2-0B5A-8419-987B320D2FE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3ABA33-4A23-DD55-CC6B-BD147196F2E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D761-FAB7-667B-71AA-6BD4EEE0DC6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2C0DFF-67B3-CC80-0EF8-00B562EC49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4E5D57-29F1-614F-373F-917082447559}"/>
              </a:ext>
            </a:extLst>
          </p:cNvPr>
          <p:cNvGrpSpPr/>
          <p:nvPr/>
        </p:nvGrpSpPr>
        <p:grpSpPr>
          <a:xfrm>
            <a:off x="2619694" y="3509407"/>
            <a:ext cx="2930600" cy="1816014"/>
            <a:chOff x="2619694" y="3509407"/>
            <a:chExt cx="2930600" cy="181601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3CA469-5959-1021-F7F2-23F9DC261815}"/>
                </a:ext>
              </a:extLst>
            </p:cNvPr>
            <p:cNvGrpSpPr/>
            <p:nvPr/>
          </p:nvGrpSpPr>
          <p:grpSpPr>
            <a:xfrm>
              <a:off x="2619694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AB6EB-F7D8-13CA-5485-822D5456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01172E-9E8B-9890-6367-D05A17E18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D33FB50-9BAD-B459-BAAC-F98540C05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DAD6D3F-FFFA-2BEF-206A-0672B996F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97A210D-6FD7-A2C0-F80E-9EF6CB1E5C05}"/>
                </a:ext>
              </a:extLst>
            </p:cNvPr>
            <p:cNvGrpSpPr/>
            <p:nvPr/>
          </p:nvGrpSpPr>
          <p:grpSpPr>
            <a:xfrm>
              <a:off x="3213345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0E486C9-A321-EA6E-839D-05FAD41CA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CF4DED-60AC-4144-E003-1EF773B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CE13518-8AA0-73D1-9184-4255972C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D1C4AD-C5F2-B8DA-0A97-FE49A5405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62917FF-949A-DE73-77F8-DD3CE506CA4D}"/>
                </a:ext>
              </a:extLst>
            </p:cNvPr>
            <p:cNvGrpSpPr/>
            <p:nvPr/>
          </p:nvGrpSpPr>
          <p:grpSpPr>
            <a:xfrm>
              <a:off x="3800409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582F24-2A02-E6E9-84A0-A9BDDB0F7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8A3CA73-EDC1-AA8C-4684-0F0159017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001E61-1F67-94AD-6A2B-4545CB603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17FEE20-D24A-87C9-D3B4-5C1C5F3BE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77F04C3-1B34-3C60-9673-5E9CBF1AD11C}"/>
                </a:ext>
              </a:extLst>
            </p:cNvPr>
            <p:cNvGrpSpPr/>
            <p:nvPr/>
          </p:nvGrpSpPr>
          <p:grpSpPr>
            <a:xfrm>
              <a:off x="436440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F4208D-F5F5-D46B-B2EA-FE023EB21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30619D5-F7EE-050A-37A2-3909A5370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6EF8A59-F4E9-E567-0DA3-0983FA1D8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7659547-5C93-12D7-8796-F237DC97A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47B0ED-78F5-A6CD-5C78-6FAB03933C93}"/>
                </a:ext>
              </a:extLst>
            </p:cNvPr>
            <p:cNvGrpSpPr/>
            <p:nvPr/>
          </p:nvGrpSpPr>
          <p:grpSpPr>
            <a:xfrm>
              <a:off x="490532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58580F7-33E3-CB54-D616-AF5E6E0F4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F96654C-1029-2B57-B5F1-EB6C4E1B5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79E8DA4-7D31-55F0-AF50-1AFD14B45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833D8A5-CB23-9EB6-F6C0-7F0BA3BA4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/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1B44361-13AC-C698-8195-8009388CE1F2}"/>
              </a:ext>
            </a:extLst>
          </p:cNvPr>
          <p:cNvSpPr/>
          <p:nvPr/>
        </p:nvSpPr>
        <p:spPr>
          <a:xfrm>
            <a:off x="4998037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323348A-BB52-DEEA-39C8-7E40DFA59E2A}"/>
              </a:ext>
            </a:extLst>
          </p:cNvPr>
          <p:cNvSpPr/>
          <p:nvPr/>
        </p:nvSpPr>
        <p:spPr>
          <a:xfrm>
            <a:off x="3901478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062F6FF3-A85C-7858-C137-515708BA5717}"/>
              </a:ext>
            </a:extLst>
          </p:cNvPr>
          <p:cNvSpPr/>
          <p:nvPr/>
        </p:nvSpPr>
        <p:spPr>
          <a:xfrm>
            <a:off x="2734879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5902242" y="3144010"/>
                <a:ext cx="5762846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is a tensor product of single-qubit diagonal </a:t>
                </a:r>
                <a:r>
                  <a:rPr lang="en-US" sz="2000" dirty="0" err="1"/>
                  <a:t>unitaries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is a diagonal unitary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qubits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2" y="3144010"/>
                <a:ext cx="5762846" cy="1015663"/>
              </a:xfrm>
              <a:prstGeom prst="rect">
                <a:avLst/>
              </a:prstGeom>
              <a:blipFill>
                <a:blip r:embed="rId30"/>
                <a:stretch>
                  <a:fillRect l="-1057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1232DA-DDF5-8CB9-60B4-4814A84E0496}"/>
                  </a:ext>
                </a:extLst>
              </p:cNvPr>
              <p:cNvSpPr txBox="1"/>
              <p:nvPr/>
            </p:nvSpPr>
            <p:spPr>
              <a:xfrm>
                <a:off x="7541691" y="4121319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1232DA-DDF5-8CB9-60B4-4814A84E0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691" y="4121319"/>
                <a:ext cx="4308295" cy="1192827"/>
              </a:xfrm>
              <a:prstGeom prst="rect">
                <a:avLst/>
              </a:prstGeom>
              <a:blipFill>
                <a:blip r:embed="rId31"/>
                <a:stretch>
                  <a:fillRect t="-2551" r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94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AB93-E0A9-83D3-68F1-1B6FFF1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Clifford Gates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1EC52-B630-6FDE-B13C-3A715137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9" y="1728988"/>
            <a:ext cx="1819369" cy="752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7F8A6-3E2B-A9AD-223D-7A5EDB14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788" y="1728988"/>
            <a:ext cx="2400423" cy="733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BDF82-7675-3F71-F4FD-508A42AE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838" y="1433698"/>
            <a:ext cx="2362321" cy="134309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01C5571-8018-089D-3FDE-9BF845D7CBA3}"/>
              </a:ext>
            </a:extLst>
          </p:cNvPr>
          <p:cNvGrpSpPr/>
          <p:nvPr/>
        </p:nvGrpSpPr>
        <p:grpSpPr>
          <a:xfrm>
            <a:off x="10654464" y="1200215"/>
            <a:ext cx="1201886" cy="1354146"/>
            <a:chOff x="4378765" y="3814054"/>
            <a:chExt cx="1201886" cy="135414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C5FD0FD-1164-513E-7DDA-A4CC839CC2F9}"/>
                </a:ext>
              </a:extLst>
            </p:cNvPr>
            <p:cNvCxnSpPr>
              <a:cxnSpLocks/>
            </p:cNvCxnSpPr>
            <p:nvPr/>
          </p:nvCxnSpPr>
          <p:spPr>
            <a:xfrm>
              <a:off x="4979715" y="4263672"/>
              <a:ext cx="0" cy="6997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37D7-BDC0-EF45-85A5-57BDA29A142F}"/>
                    </a:ext>
                  </a:extLst>
                </p:cNvPr>
                <p:cNvSpPr txBox="1"/>
                <p:nvPr/>
              </p:nvSpPr>
              <p:spPr>
                <a:xfrm rot="10800000">
                  <a:off x="4378765" y="3814054"/>
                  <a:ext cx="12018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37D7-BDC0-EF45-85A5-57BDA29A1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4378765" y="3814054"/>
                  <a:ext cx="1201886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6247711-4889-2B3E-F31C-42F7749457E5}"/>
                    </a:ext>
                  </a:extLst>
                </p:cNvPr>
                <p:cNvSpPr txBox="1"/>
                <p:nvPr/>
              </p:nvSpPr>
              <p:spPr>
                <a:xfrm rot="10800000" flipH="1">
                  <a:off x="4660651" y="4768090"/>
                  <a:ext cx="63811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6247711-4889-2B3E-F31C-42F774945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>
                  <a:off x="4660651" y="4768090"/>
                  <a:ext cx="638116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C161FEAB-E78A-3A93-225C-613E24AD59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0974" y="1925131"/>
            <a:ext cx="203869" cy="282281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1ECBE6C-A673-27C9-9A13-7739B7BA17EE}"/>
              </a:ext>
            </a:extLst>
          </p:cNvPr>
          <p:cNvGrpSpPr/>
          <p:nvPr/>
        </p:nvGrpSpPr>
        <p:grpSpPr>
          <a:xfrm>
            <a:off x="2280987" y="3718703"/>
            <a:ext cx="2882223" cy="2208609"/>
            <a:chOff x="1757305" y="3348550"/>
            <a:chExt cx="2882223" cy="2208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9D8315C-166A-82C9-39BD-9F99F5277C3E}"/>
                    </a:ext>
                  </a:extLst>
                </p:cNvPr>
                <p:cNvSpPr txBox="1"/>
                <p:nvPr/>
              </p:nvSpPr>
              <p:spPr>
                <a:xfrm>
                  <a:off x="2115879" y="3604437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9D8315C-166A-82C9-39BD-9F99F5277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5879" y="3604437"/>
                  <a:ext cx="48909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89CD0CA-0D9A-E823-B3E9-C21FF17708F3}"/>
                </a:ext>
              </a:extLst>
            </p:cNvPr>
            <p:cNvGrpSpPr/>
            <p:nvPr/>
          </p:nvGrpSpPr>
          <p:grpSpPr>
            <a:xfrm>
              <a:off x="2604977" y="3348550"/>
              <a:ext cx="1439944" cy="1354146"/>
              <a:chOff x="4952324" y="3153064"/>
              <a:chExt cx="1439944" cy="1354146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5F9B718-AF2A-AA8F-017C-2E8F88043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2324" y="3618619"/>
                <a:ext cx="109422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054AEB-E29A-93A1-56C1-78D9266DD920}"/>
                  </a:ext>
                </a:extLst>
              </p:cNvPr>
              <p:cNvSpPr txBox="1"/>
              <p:nvPr/>
            </p:nvSpPr>
            <p:spPr>
              <a:xfrm>
                <a:off x="5200206" y="3415864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4FAC671-B5BE-8C12-375B-B97EC98CC1EE}"/>
                  </a:ext>
                </a:extLst>
              </p:cNvPr>
              <p:cNvGrpSpPr/>
              <p:nvPr/>
            </p:nvGrpSpPr>
            <p:grpSpPr>
              <a:xfrm>
                <a:off x="5190382" y="3153064"/>
                <a:ext cx="1201886" cy="1354146"/>
                <a:chOff x="4378765" y="3814054"/>
                <a:chExt cx="1201886" cy="1354146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7200C27-2981-61B4-9A22-90B775B15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9715" y="4263672"/>
                  <a:ext cx="0" cy="6997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769BB69-CA2C-AB7B-0A28-32CBDD53EA22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oMath>
                        </m:oMathPara>
                      </a14:m>
                      <a:endParaRPr lang="en-US" sz="6000" b="1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769BB69-CA2C-AB7B-0A28-32CBDD53EA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378765" y="3814054"/>
                      <a:ext cx="1201886" cy="101566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A332D88A-897A-A70B-B4CC-9895820460A5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sz="2000" b="1" dirty="0"/>
                    </a:p>
                  </p:txBody>
                </p:sp>
              </mc:Choice>
              <mc:Fallback xmlns="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A332D88A-897A-A70B-B4CC-9895820460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>
                      <a:off x="4660651" y="4768090"/>
                      <a:ext cx="638116" cy="4001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3432D92-41FA-D90D-962E-6EFC95F93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1187" y="4286697"/>
                <a:ext cx="109422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CE2C9C6-4B26-CA30-EAEE-D9078EFAD1FA}"/>
                    </a:ext>
                  </a:extLst>
                </p:cNvPr>
                <p:cNvSpPr txBox="1"/>
                <p:nvPr/>
              </p:nvSpPr>
              <p:spPr>
                <a:xfrm>
                  <a:off x="2124742" y="427592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CE2C9C6-4B26-CA30-EAEE-D9078EFAD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742" y="4275922"/>
                  <a:ext cx="48909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EAD124-5112-14A1-3891-497E125C28BA}"/>
                    </a:ext>
                  </a:extLst>
                </p:cNvPr>
                <p:cNvSpPr txBox="1"/>
                <p:nvPr/>
              </p:nvSpPr>
              <p:spPr>
                <a:xfrm>
                  <a:off x="1757305" y="4800605"/>
                  <a:ext cx="2882223" cy="756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Bell state:</a:t>
                  </a:r>
                  <a:r>
                    <a:rPr lang="en-US" dirty="0"/>
                    <a:t> </a:t>
                  </a:r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+|11⟩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EAD124-5112-14A1-3891-497E125C2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305" y="4800605"/>
                  <a:ext cx="2882223" cy="756554"/>
                </a:xfrm>
                <a:prstGeom prst="rect">
                  <a:avLst/>
                </a:prstGeom>
                <a:blipFill>
                  <a:blip r:embed="rId13"/>
                  <a:stretch>
                    <a:fillRect l="-3171" b="-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793EFC6-A1E1-2541-1554-8E285C5D565D}"/>
              </a:ext>
            </a:extLst>
          </p:cNvPr>
          <p:cNvGrpSpPr/>
          <p:nvPr/>
        </p:nvGrpSpPr>
        <p:grpSpPr>
          <a:xfrm>
            <a:off x="7276697" y="3577970"/>
            <a:ext cx="3888958" cy="2669004"/>
            <a:chOff x="6399359" y="3676513"/>
            <a:chExt cx="3888958" cy="266900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545C95C-CB86-D361-A197-FB592084F426}"/>
                </a:ext>
              </a:extLst>
            </p:cNvPr>
            <p:cNvGrpSpPr/>
            <p:nvPr/>
          </p:nvGrpSpPr>
          <p:grpSpPr>
            <a:xfrm>
              <a:off x="7597350" y="3676513"/>
              <a:ext cx="644973" cy="1846792"/>
              <a:chOff x="7884429" y="3595635"/>
              <a:chExt cx="644973" cy="1846792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EBD86A4-9EB7-ABD6-FD6C-9DD78A0A5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79D0BCB-0B82-147B-50E8-73E250578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4A466B0-AA5B-ED99-870E-DD37008B8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B2B8B2-2E06-5E05-71A7-B1C1DBAB1F28}"/>
                  </a:ext>
                </a:extLst>
              </p:cNvPr>
              <p:cNvSpPr txBox="1"/>
              <p:nvPr/>
            </p:nvSpPr>
            <p:spPr>
              <a:xfrm>
                <a:off x="8049701" y="4092757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947144D-F005-4AA4-D171-A10652809C80}"/>
                  </a:ext>
                </a:extLst>
              </p:cNvPr>
              <p:cNvSpPr txBox="1"/>
              <p:nvPr/>
            </p:nvSpPr>
            <p:spPr>
              <a:xfrm>
                <a:off x="8049701" y="4583942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80F17F9-7694-E614-8035-E3F99B3FED89}"/>
                  </a:ext>
                </a:extLst>
              </p:cNvPr>
              <p:cNvSpPr txBox="1"/>
              <p:nvPr/>
            </p:nvSpPr>
            <p:spPr>
              <a:xfrm>
                <a:off x="8049701" y="3595635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9196ABF-A69C-A6A0-E21A-52BB2A523C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B6F822-E9EF-AA1D-B13A-A41919768C92}"/>
                  </a:ext>
                </a:extLst>
              </p:cNvPr>
              <p:cNvSpPr txBox="1"/>
              <p:nvPr/>
            </p:nvSpPr>
            <p:spPr>
              <a:xfrm>
                <a:off x="8049701" y="5073095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4115F81-9795-8E29-1BEA-A34068AA59C7}"/>
                    </a:ext>
                  </a:extLst>
                </p:cNvPr>
                <p:cNvSpPr txBox="1"/>
                <p:nvPr/>
              </p:nvSpPr>
              <p:spPr>
                <a:xfrm>
                  <a:off x="6399359" y="5583192"/>
                  <a:ext cx="3888958" cy="762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Hadamard-Walsh transform</a:t>
                  </a:r>
                </a:p>
                <a:p>
                  <a:r>
                    <a:rPr lang="en-US" dirty="0"/>
                    <a:t>Fourier transform over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4115F81-9795-8E29-1BEA-A34068AA59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359" y="5583192"/>
                  <a:ext cx="3888958" cy="762325"/>
                </a:xfrm>
                <a:prstGeom prst="rect">
                  <a:avLst/>
                </a:prstGeom>
                <a:blipFill>
                  <a:blip r:embed="rId14"/>
                  <a:stretch>
                    <a:fillRect l="-2508" t="-6400" b="-8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392EA5-785A-7E2A-A5E7-165D27ABD829}"/>
              </a:ext>
            </a:extLst>
          </p:cNvPr>
          <p:cNvCxnSpPr>
            <a:cxnSpLocks/>
          </p:cNvCxnSpPr>
          <p:nvPr/>
        </p:nvCxnSpPr>
        <p:spPr>
          <a:xfrm>
            <a:off x="887819" y="3220937"/>
            <a:ext cx="10770781" cy="11328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38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By Euler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are diagonal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F5347-EABF-CAB5-2245-B7D0314A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082" y="2648239"/>
                <a:ext cx="6454185" cy="412103"/>
              </a:xfrm>
              <a:blipFill>
                <a:blip r:embed="rId2"/>
                <a:stretch>
                  <a:fillRect l="-851" t="-11765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800" dirty="0"/>
                  <a:t>, then T-count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5" y="1457030"/>
                <a:ext cx="10555030" cy="737189"/>
              </a:xfrm>
              <a:prstGeom prst="rect">
                <a:avLst/>
              </a:prstGeom>
              <a:blipFill>
                <a:blip r:embed="rId3"/>
                <a:stretch>
                  <a:fillRect l="-11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36B1C1-33A3-C10B-409D-31B098C4F2C5}"/>
              </a:ext>
            </a:extLst>
          </p:cNvPr>
          <p:cNvGrpSpPr/>
          <p:nvPr/>
        </p:nvGrpSpPr>
        <p:grpSpPr>
          <a:xfrm>
            <a:off x="1292396" y="3509407"/>
            <a:ext cx="644973" cy="1816014"/>
            <a:chOff x="7884429" y="3595635"/>
            <a:chExt cx="644973" cy="1816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D20B63-ABA2-0B5A-8419-987B320D2FE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3ABA33-4A23-DD55-CC6B-BD147196F2E8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D761-FAB7-667B-71AA-6BD4EEE0DC6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B05AC6-7814-740D-0FC3-3F72B5E31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6582E9-70C4-6AAE-0C9B-B6FAB1002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62865-E1DF-9EE6-8ECE-AF87A9AAF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2C0DFF-67B3-CC80-0EF8-00B562EC49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728D89-C0DB-D2FB-5DDE-6D1C98648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1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4E5D57-29F1-614F-373F-917082447559}"/>
              </a:ext>
            </a:extLst>
          </p:cNvPr>
          <p:cNvGrpSpPr/>
          <p:nvPr/>
        </p:nvGrpSpPr>
        <p:grpSpPr>
          <a:xfrm>
            <a:off x="2619694" y="3509407"/>
            <a:ext cx="2930600" cy="1816014"/>
            <a:chOff x="2619694" y="3509407"/>
            <a:chExt cx="2930600" cy="181601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3CA469-5959-1021-F7F2-23F9DC261815}"/>
                </a:ext>
              </a:extLst>
            </p:cNvPr>
            <p:cNvGrpSpPr/>
            <p:nvPr/>
          </p:nvGrpSpPr>
          <p:grpSpPr>
            <a:xfrm>
              <a:off x="2619694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AB6EB-F7D8-13CA-5485-822D5456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01172E-9E8B-9890-6367-D05A17E18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D33FB50-9BAD-B459-BAAC-F98540C05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1AB1EB5-F869-7ADC-890F-D175C5F0B8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19DBFE9-24A2-9B91-11AF-9AC7259C1F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1F5C85-3E52-CB0F-BCB8-EAE3780E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DAD6D3F-FFFA-2BEF-206A-0672B996F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CD1A93A-89AB-DC20-735E-3EA92A8BEA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97A210D-6FD7-A2C0-F80E-9EF6CB1E5C05}"/>
                </a:ext>
              </a:extLst>
            </p:cNvPr>
            <p:cNvGrpSpPr/>
            <p:nvPr/>
          </p:nvGrpSpPr>
          <p:grpSpPr>
            <a:xfrm>
              <a:off x="3213345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0E486C9-A321-EA6E-839D-05FAD41CA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CF4DED-60AC-4144-E003-1EF773B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CE13518-8AA0-73D1-9184-4255972C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490A8C1-4DA8-D387-5B1A-736C54046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466714E-170B-E204-52F1-8477B75AF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D8D0EE8-008B-E623-CEE9-C2A48AAA1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D1C4AD-C5F2-B8DA-0A97-FE49A5405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BBC99E7-7167-35AA-D1E0-B262C29B6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62917FF-949A-DE73-77F8-DD3CE506CA4D}"/>
                </a:ext>
              </a:extLst>
            </p:cNvPr>
            <p:cNvGrpSpPr/>
            <p:nvPr/>
          </p:nvGrpSpPr>
          <p:grpSpPr>
            <a:xfrm>
              <a:off x="3800409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8582F24-2A02-E6E9-84A0-A9BDDB0F7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8A3CA73-EDC1-AA8C-4684-0F0159017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001E61-1F67-94AD-6A2B-4545CB603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E80FDF8-CC22-5766-E957-B9154DBBB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17DE6BA-51A8-098F-2188-BEC3BD6243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45F050C-E6EA-CF2B-1D8F-38FB5621F7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17FEE20-D24A-87C9-D3B4-5C1C5F3BE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EA53722-FF08-288E-A35A-11E10C2504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77F04C3-1B34-3C60-9673-5E9CBF1AD11C}"/>
                </a:ext>
              </a:extLst>
            </p:cNvPr>
            <p:cNvGrpSpPr/>
            <p:nvPr/>
          </p:nvGrpSpPr>
          <p:grpSpPr>
            <a:xfrm>
              <a:off x="436440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F4208D-F5F5-D46B-B2EA-FE023EB21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30619D5-F7EE-050A-37A2-3909A5370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6EF8A59-F4E9-E567-0DA3-0983FA1D8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B8F1129-1427-DC4B-A710-7E5CCACC5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2B14632E-6D60-74AB-3C03-DDCCEBF67F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6E19FCB-23A0-7FB9-D351-B50126D2F9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7659547-5C93-12D7-8796-F237DC97A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116BC49-9457-DA09-E1DE-AE5267C9C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47B0ED-78F5-A6CD-5C78-6FAB03933C93}"/>
                </a:ext>
              </a:extLst>
            </p:cNvPr>
            <p:cNvGrpSpPr/>
            <p:nvPr/>
          </p:nvGrpSpPr>
          <p:grpSpPr>
            <a:xfrm>
              <a:off x="4905321" y="3509407"/>
              <a:ext cx="644973" cy="1816014"/>
              <a:chOff x="7884429" y="3595635"/>
              <a:chExt cx="644973" cy="18160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58580F7-33E3-CB54-D616-AF5E6E0F4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F96654C-1029-2B57-B5F1-EB6C4E1B5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79E8DA4-7D31-55F0-AF50-1AFD14B45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EEA2F5C-DD56-9A47-B694-7D2E91D822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F6387F4-45CD-AF2A-8E07-1726FF891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73F90D-0531-59DB-81B2-28FA7FCD9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833D8A5-CB23-9EB6-F6C0-7F0BA3BA4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80E9491-A366-5823-D29D-24534F9913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862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/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2524BAD-96F6-9F27-694B-0ED47A83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40" y="4090944"/>
                <a:ext cx="76348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1B44361-13AC-C698-8195-8009388CE1F2}"/>
              </a:ext>
            </a:extLst>
          </p:cNvPr>
          <p:cNvSpPr/>
          <p:nvPr/>
        </p:nvSpPr>
        <p:spPr>
          <a:xfrm>
            <a:off x="4998037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323348A-BB52-DEEA-39C8-7E40DFA59E2A}"/>
              </a:ext>
            </a:extLst>
          </p:cNvPr>
          <p:cNvSpPr/>
          <p:nvPr/>
        </p:nvSpPr>
        <p:spPr>
          <a:xfrm>
            <a:off x="3901478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062F6FF3-A85C-7858-C137-515708BA5717}"/>
              </a:ext>
            </a:extLst>
          </p:cNvPr>
          <p:cNvSpPr/>
          <p:nvPr/>
        </p:nvSpPr>
        <p:spPr>
          <a:xfrm>
            <a:off x="2734879" y="3356954"/>
            <a:ext cx="489098" cy="214440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5902242" y="3144010"/>
                <a:ext cx="5762846" cy="27074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⊗⋯⊗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is a tensor product of single-qubit diagonal </a:t>
                </a:r>
                <a:r>
                  <a:rPr lang="en-US" sz="2000" dirty="0" err="1"/>
                  <a:t>unitaries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is a diagonal unitary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qubits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has T-count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since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2" y="3144010"/>
                <a:ext cx="5762846" cy="2707408"/>
              </a:xfrm>
              <a:prstGeom prst="rect">
                <a:avLst/>
              </a:prstGeom>
              <a:blipFill>
                <a:blip r:embed="rId29"/>
                <a:stretch>
                  <a:fillRect l="-1057" b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1232DA-DDF5-8CB9-60B4-4814A84E0496}"/>
                  </a:ext>
                </a:extLst>
              </p:cNvPr>
              <p:cNvSpPr txBox="1"/>
              <p:nvPr/>
            </p:nvSpPr>
            <p:spPr>
              <a:xfrm>
                <a:off x="7541691" y="4121319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1232DA-DDF5-8CB9-60B4-4814A84E0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691" y="4121319"/>
                <a:ext cx="4308295" cy="1192827"/>
              </a:xfrm>
              <a:prstGeom prst="rect">
                <a:avLst/>
              </a:prstGeom>
              <a:blipFill>
                <a:blip r:embed="rId30"/>
                <a:stretch>
                  <a:fillRect t="-2551" r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50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1E25-8065-46FF-D7C3-66DBADC8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Mass Production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60DF3-C149-350D-00C4-B03FFD532650}"/>
              </a:ext>
            </a:extLst>
          </p:cNvPr>
          <p:cNvGrpSpPr/>
          <p:nvPr/>
        </p:nvGrpSpPr>
        <p:grpSpPr>
          <a:xfrm>
            <a:off x="9107327" y="957819"/>
            <a:ext cx="644973" cy="1816014"/>
            <a:chOff x="7884429" y="3595635"/>
            <a:chExt cx="644973" cy="18160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5E7129-670B-347C-DAD4-405494DCD22F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76126F-E5DE-11A3-42E0-C290540FB464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FA7BE9-0191-7A6B-976E-2552C2A1497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6A41B-114A-D77D-4DD7-4D66EDF8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be a single-qubit unitary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What is the T-count to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copies of it?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  <a:blipFill>
                <a:blip r:embed="rId6"/>
                <a:stretch>
                  <a:fillRect l="-1217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117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1E25-8065-46FF-D7C3-66DBADC8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Mass Production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60DF3-C149-350D-00C4-B03FFD532650}"/>
              </a:ext>
            </a:extLst>
          </p:cNvPr>
          <p:cNvGrpSpPr/>
          <p:nvPr/>
        </p:nvGrpSpPr>
        <p:grpSpPr>
          <a:xfrm>
            <a:off x="9107327" y="957819"/>
            <a:ext cx="644973" cy="1816014"/>
            <a:chOff x="7884429" y="3595635"/>
            <a:chExt cx="644973" cy="18160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5E7129-670B-347C-DAD4-405494DCD22F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76126F-E5DE-11A3-42E0-C290540FB464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FA7BE9-0191-7A6B-976E-2552C2A1497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6A41B-114A-D77D-4DD7-4D66EDF8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be a single-qubit unitary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What is the T-count to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copies of it?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  <a:blipFill>
                <a:blip r:embed="rId6"/>
                <a:stretch>
                  <a:fillRect l="-1217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09E61B7-96E1-93CD-8D58-6EDFD6773885}"/>
              </a:ext>
            </a:extLst>
          </p:cNvPr>
          <p:cNvGrpSpPr/>
          <p:nvPr/>
        </p:nvGrpSpPr>
        <p:grpSpPr>
          <a:xfrm>
            <a:off x="10120928" y="809697"/>
            <a:ext cx="1232872" cy="2642189"/>
            <a:chOff x="10120928" y="824022"/>
            <a:chExt cx="1232872" cy="264218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A410DA-64EF-E871-7951-1421945A99D9}"/>
                </a:ext>
              </a:extLst>
            </p:cNvPr>
            <p:cNvGrpSpPr/>
            <p:nvPr/>
          </p:nvGrpSpPr>
          <p:grpSpPr>
            <a:xfrm>
              <a:off x="10399182" y="957819"/>
              <a:ext cx="644973" cy="1816014"/>
              <a:chOff x="7884429" y="3595635"/>
              <a:chExt cx="644973" cy="181601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F0CDDBF-6FAC-BD67-23BA-CDEB4B70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93A0D59-7AB3-5532-46E7-9847812DB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64321BF-91FC-EE27-BA63-1619A8B23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6B27524-3637-0EB6-2E4C-8C4353DDCFC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6B27524-3637-0EB6-2E4C-8C4353DDCF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A893AA-562D-9C48-7CCC-60366455304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A893AA-562D-9C48-7CCC-603664553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A859BE6-88CD-45BC-CAA4-DE158B86E3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A859BE6-88CD-45BC-CAA4-DE158B86E3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EA5E047-A3E2-6BE7-E9CC-8DBCE0241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8B807D-2AA0-3B7F-E569-1507FBAA18CB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8B807D-2AA0-3B7F-E569-1507FBAA1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020D533-89A9-DFCA-C6C6-4357D6C0B954}"/>
                </a:ext>
              </a:extLst>
            </p:cNvPr>
            <p:cNvSpPr/>
            <p:nvPr/>
          </p:nvSpPr>
          <p:spPr>
            <a:xfrm>
              <a:off x="10120928" y="824022"/>
              <a:ext cx="1232872" cy="26421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481F4-B736-9F23-33CB-5BC6400DC41F}"/>
                </a:ext>
              </a:extLst>
            </p:cNvPr>
            <p:cNvSpPr txBox="1"/>
            <p:nvPr/>
          </p:nvSpPr>
          <p:spPr>
            <a:xfrm>
              <a:off x="10120928" y="2771234"/>
              <a:ext cx="1190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Batched synthesis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926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1E25-8065-46FF-D7C3-66DBADC8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Mass Production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60DF3-C149-350D-00C4-B03FFD532650}"/>
              </a:ext>
            </a:extLst>
          </p:cNvPr>
          <p:cNvGrpSpPr/>
          <p:nvPr/>
        </p:nvGrpSpPr>
        <p:grpSpPr>
          <a:xfrm>
            <a:off x="9107327" y="957819"/>
            <a:ext cx="644973" cy="1816014"/>
            <a:chOff x="7884429" y="3595635"/>
            <a:chExt cx="644973" cy="18160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5E7129-670B-347C-DAD4-405494DCD22F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76126F-E5DE-11A3-42E0-C290540FB464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FA7BE9-0191-7A6B-976E-2552C2A1497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6A41B-114A-D77D-4DD7-4D66EDF8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be a single-qubit unitary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What is the T-count to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copies of it?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  <a:blipFill>
                <a:blip r:embed="rId6"/>
                <a:stretch>
                  <a:fillRect l="-1217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/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Our work: </a:t>
                </a:r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blipFill>
                <a:blip r:embed="rId11"/>
                <a:stretch>
                  <a:fillRect l="-18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910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1E25-8065-46FF-D7C3-66DBADC8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Mass Production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60DF3-C149-350D-00C4-B03FFD532650}"/>
              </a:ext>
            </a:extLst>
          </p:cNvPr>
          <p:cNvGrpSpPr/>
          <p:nvPr/>
        </p:nvGrpSpPr>
        <p:grpSpPr>
          <a:xfrm>
            <a:off x="9107327" y="957819"/>
            <a:ext cx="644973" cy="1816014"/>
            <a:chOff x="7884429" y="3595635"/>
            <a:chExt cx="644973" cy="18160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5E7129-670B-347C-DAD4-405494DCD22F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76126F-E5DE-11A3-42E0-C290540FB464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FA7BE9-0191-7A6B-976E-2552C2A1497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6A41B-114A-D77D-4DD7-4D66EDF8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be a single-qubit unitary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What is the T-count to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copies of it?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  <a:blipFill>
                <a:blip r:embed="rId6"/>
                <a:stretch>
                  <a:fillRect l="-1217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/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Our work: </a:t>
                </a:r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blipFill>
                <a:blip r:embed="rId11"/>
                <a:stretch>
                  <a:fillRect l="-18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peech Bubble: Rectangle 26">
                <a:extLst>
                  <a:ext uri="{FF2B5EF4-FFF2-40B4-BE49-F238E27FC236}">
                    <a16:creationId xmlns:a16="http://schemas.microsoft.com/office/drawing/2014/main" id="{8F12528D-05B7-DF46-B8B6-C0195AA5AD21}"/>
                  </a:ext>
                </a:extLst>
              </p:cNvPr>
              <p:cNvSpPr/>
              <p:nvPr/>
            </p:nvSpPr>
            <p:spPr>
              <a:xfrm>
                <a:off x="7294943" y="3952335"/>
                <a:ext cx="1977656" cy="651563"/>
              </a:xfrm>
              <a:prstGeom prst="wedgeRectCallout">
                <a:avLst>
                  <a:gd name="adj1" fmla="val -62500"/>
                  <a:gd name="adj2" fmla="val -4574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Necessary even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Speech Bubble: Rectangle 26">
                <a:extLst>
                  <a:ext uri="{FF2B5EF4-FFF2-40B4-BE49-F238E27FC236}">
                    <a16:creationId xmlns:a16="http://schemas.microsoft.com/office/drawing/2014/main" id="{8F12528D-05B7-DF46-B8B6-C0195AA5A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943" y="3952335"/>
                <a:ext cx="1977656" cy="651563"/>
              </a:xfrm>
              <a:prstGeom prst="wedgeRectCallout">
                <a:avLst>
                  <a:gd name="adj1" fmla="val -62500"/>
                  <a:gd name="adj2" fmla="val -45748"/>
                </a:avLst>
              </a:prstGeom>
              <a:blipFill>
                <a:blip r:embed="rId12"/>
                <a:stretch>
                  <a:fillRect t="-8411" r="-822" b="-205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146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1E25-8065-46FF-D7C3-66DBADC8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Mass Production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60DF3-C149-350D-00C4-B03FFD532650}"/>
              </a:ext>
            </a:extLst>
          </p:cNvPr>
          <p:cNvGrpSpPr/>
          <p:nvPr/>
        </p:nvGrpSpPr>
        <p:grpSpPr>
          <a:xfrm>
            <a:off x="9107327" y="957819"/>
            <a:ext cx="644973" cy="1816014"/>
            <a:chOff x="7884429" y="3595635"/>
            <a:chExt cx="644973" cy="18160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5E7129-670B-347C-DAD4-405494DCD22F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76126F-E5DE-11A3-42E0-C290540FB464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FA7BE9-0191-7A6B-976E-2552C2A1497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6A41B-114A-D77D-4DD7-4D66EDF8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be a single-qubit unitary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What is the T-count to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copies of it?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  <a:blipFill>
                <a:blip r:embed="rId6"/>
                <a:stretch>
                  <a:fillRect l="-1217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/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Our work: </a:t>
                </a:r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blipFill>
                <a:blip r:embed="rId11"/>
                <a:stretch>
                  <a:fillRect l="-18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peech Bubble: Rectangle 26">
                <a:extLst>
                  <a:ext uri="{FF2B5EF4-FFF2-40B4-BE49-F238E27FC236}">
                    <a16:creationId xmlns:a16="http://schemas.microsoft.com/office/drawing/2014/main" id="{8F12528D-05B7-DF46-B8B6-C0195AA5AD21}"/>
                  </a:ext>
                </a:extLst>
              </p:cNvPr>
              <p:cNvSpPr/>
              <p:nvPr/>
            </p:nvSpPr>
            <p:spPr>
              <a:xfrm>
                <a:off x="7294943" y="3952335"/>
                <a:ext cx="1977656" cy="651563"/>
              </a:xfrm>
              <a:prstGeom prst="wedgeRectCallout">
                <a:avLst>
                  <a:gd name="adj1" fmla="val -62500"/>
                  <a:gd name="adj2" fmla="val -4574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Necessary even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Speech Bubble: Rectangle 26">
                <a:extLst>
                  <a:ext uri="{FF2B5EF4-FFF2-40B4-BE49-F238E27FC236}">
                    <a16:creationId xmlns:a16="http://schemas.microsoft.com/office/drawing/2014/main" id="{8F12528D-05B7-DF46-B8B6-C0195AA5A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943" y="3952335"/>
                <a:ext cx="1977656" cy="651563"/>
              </a:xfrm>
              <a:prstGeom prst="wedgeRectCallout">
                <a:avLst>
                  <a:gd name="adj1" fmla="val -62500"/>
                  <a:gd name="adj2" fmla="val -45748"/>
                </a:avLst>
              </a:prstGeom>
              <a:blipFill>
                <a:blip r:embed="rId12"/>
                <a:stretch>
                  <a:fillRect t="-8411" r="-822" b="-205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peech Bubble: Rectangle 27">
                <a:extLst>
                  <a:ext uri="{FF2B5EF4-FFF2-40B4-BE49-F238E27FC236}">
                    <a16:creationId xmlns:a16="http://schemas.microsoft.com/office/drawing/2014/main" id="{D80985AD-C150-2B90-6EC8-09909113A41D}"/>
                  </a:ext>
                </a:extLst>
              </p:cNvPr>
              <p:cNvSpPr/>
              <p:nvPr/>
            </p:nvSpPr>
            <p:spPr>
              <a:xfrm>
                <a:off x="4180828" y="3962631"/>
                <a:ext cx="1977656" cy="651901"/>
              </a:xfrm>
              <a:prstGeom prst="wedgeRectCallout">
                <a:avLst>
                  <a:gd name="adj1" fmla="val 34274"/>
                  <a:gd name="adj2" fmla="val -74659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Necessary 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the T gate</a:t>
                </a:r>
              </a:p>
            </p:txBody>
          </p:sp>
        </mc:Choice>
        <mc:Fallback xmlns="">
          <p:sp>
            <p:nvSpPr>
              <p:cNvPr id="28" name="Speech Bubble: Rectangle 27">
                <a:extLst>
                  <a:ext uri="{FF2B5EF4-FFF2-40B4-BE49-F238E27FC236}">
                    <a16:creationId xmlns:a16="http://schemas.microsoft.com/office/drawing/2014/main" id="{D80985AD-C150-2B90-6EC8-09909113A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828" y="3962631"/>
                <a:ext cx="1977656" cy="651901"/>
              </a:xfrm>
              <a:prstGeom prst="wedgeRectCallout">
                <a:avLst>
                  <a:gd name="adj1" fmla="val 34274"/>
                  <a:gd name="adj2" fmla="val -74659"/>
                </a:avLst>
              </a:prstGeom>
              <a:blipFill>
                <a:blip r:embed="rId13"/>
                <a:stretch>
                  <a:fillRect l="-617" b="-164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332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1E25-8065-46FF-D7C3-66DBADC8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Mass Production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60DF3-C149-350D-00C4-B03FFD532650}"/>
              </a:ext>
            </a:extLst>
          </p:cNvPr>
          <p:cNvGrpSpPr/>
          <p:nvPr/>
        </p:nvGrpSpPr>
        <p:grpSpPr>
          <a:xfrm>
            <a:off x="9107327" y="957819"/>
            <a:ext cx="644973" cy="1816014"/>
            <a:chOff x="7884429" y="3595635"/>
            <a:chExt cx="644973" cy="18160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5E7129-670B-347C-DAD4-405494DCD22F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76126F-E5DE-11A3-42E0-C290540FB464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FA7BE9-0191-7A6B-976E-2552C2A1497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6A41B-114A-D77D-4DD7-4D66EDF8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be a single-qubit unitary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What is the T-count to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copies of it?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  <a:blipFill>
                <a:blip r:embed="rId6"/>
                <a:stretch>
                  <a:fillRect l="-1217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09E61B7-96E1-93CD-8D58-6EDFD6773885}"/>
              </a:ext>
            </a:extLst>
          </p:cNvPr>
          <p:cNvGrpSpPr/>
          <p:nvPr/>
        </p:nvGrpSpPr>
        <p:grpSpPr>
          <a:xfrm>
            <a:off x="10120928" y="809697"/>
            <a:ext cx="1232872" cy="2642189"/>
            <a:chOff x="10120928" y="824022"/>
            <a:chExt cx="1232872" cy="264218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A410DA-64EF-E871-7951-1421945A99D9}"/>
                </a:ext>
              </a:extLst>
            </p:cNvPr>
            <p:cNvGrpSpPr/>
            <p:nvPr/>
          </p:nvGrpSpPr>
          <p:grpSpPr>
            <a:xfrm>
              <a:off x="10399182" y="957819"/>
              <a:ext cx="644973" cy="1816014"/>
              <a:chOff x="7884429" y="3595635"/>
              <a:chExt cx="644973" cy="181601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F0CDDBF-6FAC-BD67-23BA-CDEB4B70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93A0D59-7AB3-5532-46E7-9847812DB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64321BF-91FC-EE27-BA63-1619A8B23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6B27524-3637-0EB6-2E4C-8C4353DDCFC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6B27524-3637-0EB6-2E4C-8C4353DDCF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A893AA-562D-9C48-7CCC-60366455304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A893AA-562D-9C48-7CCC-603664553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A859BE6-88CD-45BC-CAA4-DE158B86E3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A859BE6-88CD-45BC-CAA4-DE158B86E3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EA5E047-A3E2-6BE7-E9CC-8DBCE0241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8B807D-2AA0-3B7F-E569-1507FBAA18CB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8B807D-2AA0-3B7F-E569-1507FBAA1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020D533-89A9-DFCA-C6C6-4357D6C0B954}"/>
                </a:ext>
              </a:extLst>
            </p:cNvPr>
            <p:cNvSpPr/>
            <p:nvPr/>
          </p:nvSpPr>
          <p:spPr>
            <a:xfrm>
              <a:off x="10120928" y="824022"/>
              <a:ext cx="1232872" cy="26421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481F4-B736-9F23-33CB-5BC6400DC41F}"/>
                </a:ext>
              </a:extLst>
            </p:cNvPr>
            <p:cNvSpPr txBox="1"/>
            <p:nvPr/>
          </p:nvSpPr>
          <p:spPr>
            <a:xfrm>
              <a:off x="10120928" y="2771234"/>
              <a:ext cx="1190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Batched synthesis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/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Our work: </a:t>
                </a:r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blipFill>
                <a:blip r:embed="rId11"/>
                <a:stretch>
                  <a:fillRect l="-18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302FA5-EC79-F497-D83A-1D8502EFC95C}"/>
                  </a:ext>
                </a:extLst>
              </p:cNvPr>
              <p:cNvSpPr txBox="1"/>
              <p:nvPr/>
            </p:nvSpPr>
            <p:spPr>
              <a:xfrm>
                <a:off x="1551928" y="4455042"/>
                <a:ext cx="9213112" cy="64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T gates, we can prepare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302FA5-EC79-F497-D83A-1D8502EFC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28" y="4455042"/>
                <a:ext cx="9213112" cy="645048"/>
              </a:xfrm>
              <a:prstGeom prst="rect">
                <a:avLst/>
              </a:prstGeom>
              <a:blipFill>
                <a:blip r:embed="rId12"/>
                <a:stretch>
                  <a:fillRect l="-105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84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1E25-8065-46FF-D7C3-66DBADC8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Mass Production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60DF3-C149-350D-00C4-B03FFD532650}"/>
              </a:ext>
            </a:extLst>
          </p:cNvPr>
          <p:cNvGrpSpPr/>
          <p:nvPr/>
        </p:nvGrpSpPr>
        <p:grpSpPr>
          <a:xfrm>
            <a:off x="9107327" y="957819"/>
            <a:ext cx="644973" cy="1816014"/>
            <a:chOff x="7884429" y="3595635"/>
            <a:chExt cx="644973" cy="18160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5E7129-670B-347C-DAD4-405494DCD22F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76126F-E5DE-11A3-42E0-C290540FB464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FA7BE9-0191-7A6B-976E-2552C2A1497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6A41B-114A-D77D-4DD7-4D66EDF8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be a single-qubit unitary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What is the T-count to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copies of it?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  <a:blipFill>
                <a:blip r:embed="rId6"/>
                <a:stretch>
                  <a:fillRect l="-1217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09E61B7-96E1-93CD-8D58-6EDFD6773885}"/>
              </a:ext>
            </a:extLst>
          </p:cNvPr>
          <p:cNvGrpSpPr/>
          <p:nvPr/>
        </p:nvGrpSpPr>
        <p:grpSpPr>
          <a:xfrm>
            <a:off x="10120928" y="809697"/>
            <a:ext cx="1232872" cy="2642189"/>
            <a:chOff x="10120928" y="824022"/>
            <a:chExt cx="1232872" cy="264218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A410DA-64EF-E871-7951-1421945A99D9}"/>
                </a:ext>
              </a:extLst>
            </p:cNvPr>
            <p:cNvGrpSpPr/>
            <p:nvPr/>
          </p:nvGrpSpPr>
          <p:grpSpPr>
            <a:xfrm>
              <a:off x="10399182" y="957819"/>
              <a:ext cx="644973" cy="1816014"/>
              <a:chOff x="7884429" y="3595635"/>
              <a:chExt cx="644973" cy="181601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F0CDDBF-6FAC-BD67-23BA-CDEB4B70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93A0D59-7AB3-5532-46E7-9847812DB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64321BF-91FC-EE27-BA63-1619A8B23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6B27524-3637-0EB6-2E4C-8C4353DDCFC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6B27524-3637-0EB6-2E4C-8C4353DDCF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A893AA-562D-9C48-7CCC-60366455304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A893AA-562D-9C48-7CCC-603664553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A859BE6-88CD-45BC-CAA4-DE158B86E3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A859BE6-88CD-45BC-CAA4-DE158B86E3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EA5E047-A3E2-6BE7-E9CC-8DBCE0241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8B807D-2AA0-3B7F-E569-1507FBAA18CB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8B807D-2AA0-3B7F-E569-1507FBAA1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020D533-89A9-DFCA-C6C6-4357D6C0B954}"/>
                </a:ext>
              </a:extLst>
            </p:cNvPr>
            <p:cNvSpPr/>
            <p:nvPr/>
          </p:nvSpPr>
          <p:spPr>
            <a:xfrm>
              <a:off x="10120928" y="824022"/>
              <a:ext cx="1232872" cy="26421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481F4-B736-9F23-33CB-5BC6400DC41F}"/>
                </a:ext>
              </a:extLst>
            </p:cNvPr>
            <p:cNvSpPr txBox="1"/>
            <p:nvPr/>
          </p:nvSpPr>
          <p:spPr>
            <a:xfrm>
              <a:off x="10120928" y="2771234"/>
              <a:ext cx="1190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Batched synthesis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/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Our work: </a:t>
                </a:r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blipFill>
                <a:blip r:embed="rId11"/>
                <a:stretch>
                  <a:fillRect l="-18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302FA5-EC79-F497-D83A-1D8502EFC95C}"/>
                  </a:ext>
                </a:extLst>
              </p:cNvPr>
              <p:cNvSpPr txBox="1"/>
              <p:nvPr/>
            </p:nvSpPr>
            <p:spPr>
              <a:xfrm>
                <a:off x="1551928" y="4455042"/>
                <a:ext cx="9213112" cy="11977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T gates, we can prepare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Batched synthesis: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func>
                          <m:funcPr>
                            <m:ctrlPr>
                              <a:rPr lang="en-US" sz="24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1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different</a:t>
                </a:r>
                <a:r>
                  <a:rPr lang="en-US" sz="2400" dirty="0"/>
                  <a:t> single-qubit gates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302FA5-EC79-F497-D83A-1D8502EFC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28" y="4455042"/>
                <a:ext cx="9213112" cy="1197764"/>
              </a:xfrm>
              <a:prstGeom prst="rect">
                <a:avLst/>
              </a:prstGeom>
              <a:blipFill>
                <a:blip r:embed="rId12"/>
                <a:stretch>
                  <a:fillRect l="-105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480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1E25-8065-46FF-D7C3-66DBADC8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Application: Mass Production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60DF3-C149-350D-00C4-B03FFD532650}"/>
              </a:ext>
            </a:extLst>
          </p:cNvPr>
          <p:cNvGrpSpPr/>
          <p:nvPr/>
        </p:nvGrpSpPr>
        <p:grpSpPr>
          <a:xfrm>
            <a:off x="9107327" y="957819"/>
            <a:ext cx="644973" cy="1816014"/>
            <a:chOff x="7884429" y="3595635"/>
            <a:chExt cx="644973" cy="18160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5E7129-670B-347C-DAD4-405494DCD22F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768608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76126F-E5DE-11A3-42E0-C290540FB464}"/>
                </a:ext>
              </a:extLst>
            </p:cNvPr>
            <p:cNvCxnSpPr>
              <a:cxnSpLocks/>
            </p:cNvCxnSpPr>
            <p:nvPr/>
          </p:nvCxnSpPr>
          <p:spPr>
            <a:xfrm>
              <a:off x="7884429" y="3746643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FA7BE9-0191-7A6B-976E-2552C2A14971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4260707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/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FC3D46-7E28-56AF-0E5B-012F66AA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092757"/>
                  <a:ext cx="34555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/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6AC2BE-981A-D1F8-F190-0C62DF056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4583942"/>
                  <a:ext cx="34555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/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205E83-48FC-21CD-D48F-C07AD71CD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3595635"/>
                  <a:ext cx="34555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F6A41B-114A-D77D-4DD7-4D66EDF8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61" y="5257761"/>
              <a:ext cx="6343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/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495303-0804-E236-C7CA-C6696288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01" y="5073095"/>
                  <a:ext cx="34555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be a single-qubit unitary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What is the T-count to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copies of it?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1C2CDF-CFEC-1E39-40AC-F47A9CD0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1762862"/>
              </a:xfrm>
              <a:prstGeom prst="rect">
                <a:avLst/>
              </a:prstGeom>
              <a:blipFill>
                <a:blip r:embed="rId6"/>
                <a:stretch>
                  <a:fillRect l="-1217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09E61B7-96E1-93CD-8D58-6EDFD6773885}"/>
              </a:ext>
            </a:extLst>
          </p:cNvPr>
          <p:cNvGrpSpPr/>
          <p:nvPr/>
        </p:nvGrpSpPr>
        <p:grpSpPr>
          <a:xfrm>
            <a:off x="10120928" y="809697"/>
            <a:ext cx="1232872" cy="2642189"/>
            <a:chOff x="10120928" y="824022"/>
            <a:chExt cx="1232872" cy="264218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A410DA-64EF-E871-7951-1421945A99D9}"/>
                </a:ext>
              </a:extLst>
            </p:cNvPr>
            <p:cNvGrpSpPr/>
            <p:nvPr/>
          </p:nvGrpSpPr>
          <p:grpSpPr>
            <a:xfrm>
              <a:off x="10399182" y="957819"/>
              <a:ext cx="644973" cy="1816014"/>
              <a:chOff x="7884429" y="3595635"/>
              <a:chExt cx="644973" cy="181601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F0CDDBF-6FAC-BD67-23BA-CDEB4B70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768608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93A0D59-7AB3-5532-46E7-9847812DB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4429" y="3746643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64321BF-91FC-EE27-BA63-1619A8B23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4260707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6B27524-3637-0EB6-2E4C-8C4353DDCFCA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6B27524-3637-0EB6-2E4C-8C4353DDCF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092757"/>
                    <a:ext cx="345558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A893AA-562D-9C48-7CCC-60366455304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FA893AA-562D-9C48-7CCC-603664553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4583942"/>
                    <a:ext cx="3455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A859BE6-88CD-45BC-CAA4-DE158B86E3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A859BE6-88CD-45BC-CAA4-DE158B86E3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3595635"/>
                    <a:ext cx="34555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EA5E047-A3E2-6BE7-E9CC-8DBCE0241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5061" y="5257761"/>
                <a:ext cx="634341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8B807D-2AA0-3B7F-E569-1507FBAA18CB}"/>
                      </a:ext>
                    </a:extLst>
                  </p:cNvPr>
                  <p:cNvSpPr txBox="1"/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8B807D-2AA0-3B7F-E569-1507FBAA1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9701" y="5073095"/>
                    <a:ext cx="34555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16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020D533-89A9-DFCA-C6C6-4357D6C0B954}"/>
                </a:ext>
              </a:extLst>
            </p:cNvPr>
            <p:cNvSpPr/>
            <p:nvPr/>
          </p:nvSpPr>
          <p:spPr>
            <a:xfrm>
              <a:off x="10120928" y="824022"/>
              <a:ext cx="1232872" cy="26421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481F4-B736-9F23-33CB-5BC6400DC41F}"/>
                </a:ext>
              </a:extLst>
            </p:cNvPr>
            <p:cNvSpPr txBox="1"/>
            <p:nvPr/>
          </p:nvSpPr>
          <p:spPr>
            <a:xfrm>
              <a:off x="10120928" y="2771234"/>
              <a:ext cx="1190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Batched synthesis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/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Our work: </a:t>
                </a:r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D747C-88B4-BE36-C75A-0D2230BD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5" y="3252022"/>
                <a:ext cx="6994895" cy="737189"/>
              </a:xfrm>
              <a:prstGeom prst="rect">
                <a:avLst/>
              </a:prstGeom>
              <a:blipFill>
                <a:blip r:embed="rId11"/>
                <a:stretch>
                  <a:fillRect l="-18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302FA5-EC79-F497-D83A-1D8502EFC95C}"/>
                  </a:ext>
                </a:extLst>
              </p:cNvPr>
              <p:cNvSpPr txBox="1"/>
              <p:nvPr/>
            </p:nvSpPr>
            <p:spPr>
              <a:xfrm>
                <a:off x="1551928" y="4455042"/>
                <a:ext cx="9213112" cy="17504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T gates, we can prepare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Batched synthesis: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func>
                          <m:funcPr>
                            <m:ctrlPr>
                              <a:rPr lang="en-US" sz="24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1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different</a:t>
                </a:r>
                <a:r>
                  <a:rPr lang="en-US" sz="2400" dirty="0"/>
                  <a:t> single-qubit gates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Mass production: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copies of a </a:t>
                </a:r>
                <a:r>
                  <a:rPr lang="en-US" sz="24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same</a:t>
                </a:r>
                <a:r>
                  <a:rPr lang="en-US" sz="2400" dirty="0"/>
                  <a:t> single-qubit gate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302FA5-EC79-F497-D83A-1D8502EFC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28" y="4455042"/>
                <a:ext cx="9213112" cy="1750479"/>
              </a:xfrm>
              <a:prstGeom prst="rect">
                <a:avLst/>
              </a:prstGeom>
              <a:blipFill>
                <a:blip r:embed="rId12"/>
                <a:stretch>
                  <a:fillRect l="-1059" b="-4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822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Mass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blipFill>
                <a:blip r:embed="rId2"/>
                <a:stretch>
                  <a:fillRect l="-220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012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AB93-E0A9-83D3-68F1-1B6FFF1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Clifford Circuit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E8DCA8-B84C-03F5-906E-F30A06CAD639}"/>
              </a:ext>
            </a:extLst>
          </p:cNvPr>
          <p:cNvGrpSpPr/>
          <p:nvPr/>
        </p:nvGrpSpPr>
        <p:grpSpPr>
          <a:xfrm>
            <a:off x="6681072" y="147332"/>
            <a:ext cx="4694274" cy="2607349"/>
            <a:chOff x="2333847" y="2810788"/>
            <a:chExt cx="4694274" cy="260734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44A76D5-58BD-72E4-245C-21E58754D421}"/>
                </a:ext>
              </a:extLst>
            </p:cNvPr>
            <p:cNvGrpSpPr/>
            <p:nvPr/>
          </p:nvGrpSpPr>
          <p:grpSpPr>
            <a:xfrm rot="10800000">
              <a:off x="3970606" y="2810788"/>
              <a:ext cx="1201886" cy="1668966"/>
              <a:chOff x="2792793" y="3404937"/>
              <a:chExt cx="1201886" cy="166896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C776D0F-E583-DE60-3334-FB98E816B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D31C063-F710-02D8-FF58-47E0425FF851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D31C063-F710-02D8-FF58-47E0425FF8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36B0CD1-66F3-E203-EDC8-D7DF09A2C2F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36B0CD1-66F3-E203-EDC8-D7DF09A2C2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7758D2B-D78E-73E6-66F2-AA4C3E12ADD0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494413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286BF6-3305-B23A-F1EF-86B775F50E1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329077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48484F-6379-25CF-11CD-B46ED355A9E5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361861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CA4A60-098E-2FDF-7357-9DF07B05C3E4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3955312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5587B1-2ED4-6DB4-D985-5E86A1DC5CC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427428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42916A-00F4-ADCF-C3BF-FDE29F7E1AC1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4603905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84E1C3-30D1-17D3-E7A0-FA62C7753A8D}"/>
                </a:ext>
              </a:extLst>
            </p:cNvPr>
            <p:cNvSpPr txBox="1"/>
            <p:nvPr/>
          </p:nvSpPr>
          <p:spPr>
            <a:xfrm>
              <a:off x="6432315" y="4131314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2C626-EA9F-D95A-A0CA-29AEDAE0D9D1}"/>
                </a:ext>
              </a:extLst>
            </p:cNvPr>
            <p:cNvSpPr txBox="1"/>
            <p:nvPr/>
          </p:nvSpPr>
          <p:spPr>
            <a:xfrm>
              <a:off x="2550044" y="3128404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9D4189-73D3-2964-6E3C-9F535E223227}"/>
                </a:ext>
              </a:extLst>
            </p:cNvPr>
            <p:cNvSpPr txBox="1"/>
            <p:nvPr/>
          </p:nvSpPr>
          <p:spPr>
            <a:xfrm>
              <a:off x="3978731" y="4107339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F1BBE8-E53A-3547-126C-E34B7EE78D45}"/>
                </a:ext>
              </a:extLst>
            </p:cNvPr>
            <p:cNvSpPr txBox="1"/>
            <p:nvPr/>
          </p:nvSpPr>
          <p:spPr>
            <a:xfrm>
              <a:off x="5200206" y="3415864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372E51-81EF-85F5-5709-4A8AAF7BC54C}"/>
                </a:ext>
              </a:extLst>
            </p:cNvPr>
            <p:cNvSpPr txBox="1"/>
            <p:nvPr/>
          </p:nvSpPr>
          <p:spPr>
            <a:xfrm>
              <a:off x="6432315" y="4784448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71C9C8-121F-74CB-9E46-B6A826ABA85D}"/>
                </a:ext>
              </a:extLst>
            </p:cNvPr>
            <p:cNvSpPr txBox="1"/>
            <p:nvPr/>
          </p:nvSpPr>
          <p:spPr>
            <a:xfrm>
              <a:off x="2550046" y="4079006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18E33A-E7D2-2BF8-D245-D08E7538319E}"/>
                </a:ext>
              </a:extLst>
            </p:cNvPr>
            <p:cNvSpPr txBox="1"/>
            <p:nvPr/>
          </p:nvSpPr>
          <p:spPr>
            <a:xfrm>
              <a:off x="6432315" y="3492586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1C2D57-EF6E-5DF5-BDB7-BE60E7A4E5C6}"/>
                </a:ext>
              </a:extLst>
            </p:cNvPr>
            <p:cNvSpPr txBox="1"/>
            <p:nvPr/>
          </p:nvSpPr>
          <p:spPr>
            <a:xfrm>
              <a:off x="3978731" y="4748855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5BF776-4876-9266-6BC7-42F21A53744F}"/>
                </a:ext>
              </a:extLst>
            </p:cNvPr>
            <p:cNvGrpSpPr/>
            <p:nvPr/>
          </p:nvGrpSpPr>
          <p:grpSpPr>
            <a:xfrm>
              <a:off x="2830006" y="3398525"/>
              <a:ext cx="1201886" cy="1668966"/>
              <a:chOff x="2792793" y="3404937"/>
              <a:chExt cx="1201886" cy="166896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E00A569-7574-46F4-D837-D07D50BF0B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F0F710D-12BE-47BC-CC2F-1FDB72358807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F0F710D-12BE-47BC-CC2F-1FDB723588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FC4C42C-7155-05AD-823E-E7D36117C442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FC4C42C-7155-05AD-823E-E7D36117C4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19D0A-7F62-43C1-99D1-5EE10A930A03}"/>
                </a:ext>
              </a:extLst>
            </p:cNvPr>
            <p:cNvGrpSpPr/>
            <p:nvPr/>
          </p:nvGrpSpPr>
          <p:grpSpPr>
            <a:xfrm>
              <a:off x="2565662" y="3065533"/>
              <a:ext cx="1201886" cy="1668966"/>
              <a:chOff x="2792793" y="3404937"/>
              <a:chExt cx="1201886" cy="166896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7BC26E7-FE60-0D2B-0C15-E92B27BDDA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44251E-3D29-B017-ECFA-1B7FA7D0D555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44251E-3D29-B017-ECFA-1B7FA7D0D5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453182B-B82B-6757-02AC-B6C0C5761A6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453182B-B82B-6757-02AC-B6C0C5761A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AFAB93-D2F9-1922-7D8D-9D2F14705977}"/>
                </a:ext>
              </a:extLst>
            </p:cNvPr>
            <p:cNvGrpSpPr/>
            <p:nvPr/>
          </p:nvGrpSpPr>
          <p:grpSpPr>
            <a:xfrm>
              <a:off x="3113972" y="3749171"/>
              <a:ext cx="1201886" cy="1668966"/>
              <a:chOff x="2792793" y="3404937"/>
              <a:chExt cx="1201886" cy="166896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AF17FBE-F1BD-32EC-3D01-3D3DFB7D0A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FAD1C0B-27A7-86E2-58FB-6B3ECA04FCEE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FAD1C0B-27A7-86E2-58FB-6B3ECA04FC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3F8E086-2614-4D1E-12CC-C14996ED5EC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3F8E086-2614-4D1E-12CC-C14996ED5E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C8B1B4F-F367-280C-242C-9408968EC38E}"/>
                </a:ext>
              </a:extLst>
            </p:cNvPr>
            <p:cNvGrpSpPr/>
            <p:nvPr/>
          </p:nvGrpSpPr>
          <p:grpSpPr>
            <a:xfrm>
              <a:off x="4378765" y="3814054"/>
              <a:ext cx="1201886" cy="1354146"/>
              <a:chOff x="4378765" y="3814054"/>
              <a:chExt cx="1201886" cy="1354146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F71A4A1-1381-1005-FA00-EFB6374A5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BB2D481-947F-9FC1-3498-3F4D567EB059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BB2D481-947F-9FC1-3498-3F4D567EB0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CEE3FEB-F711-A80B-533B-44960F7B36F0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CEE3FEB-F711-A80B-533B-44960F7B36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45B2A15-1C67-482A-18A5-3B0A1E1BA2A4}"/>
                </a:ext>
              </a:extLst>
            </p:cNvPr>
            <p:cNvGrpSpPr/>
            <p:nvPr/>
          </p:nvGrpSpPr>
          <p:grpSpPr>
            <a:xfrm>
              <a:off x="5555493" y="3423340"/>
              <a:ext cx="1201886" cy="1668966"/>
              <a:chOff x="2792793" y="3404937"/>
              <a:chExt cx="1201886" cy="166896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F1C21DE-42F9-7F28-BF07-4B10035912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7D65C05-0C87-13FB-1913-4B5B02ADC48C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7D65C05-0C87-13FB-1913-4B5B02ADC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AB9AE47-1209-F558-7B93-D57305BFE43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AB9AE47-1209-F558-7B93-D57305BFE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6033FB0-85D1-982A-AF44-8935D8C7A492}"/>
                </a:ext>
              </a:extLst>
            </p:cNvPr>
            <p:cNvGrpSpPr/>
            <p:nvPr/>
          </p:nvGrpSpPr>
          <p:grpSpPr>
            <a:xfrm>
              <a:off x="5190382" y="3153064"/>
              <a:ext cx="1201886" cy="1354146"/>
              <a:chOff x="4378765" y="3814054"/>
              <a:chExt cx="1201886" cy="1354146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692A1D-DA7E-C22E-2B3B-2F4D68535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6204A69-5D1C-D824-BDA5-50B85BD560C6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6204A69-5D1C-D824-BDA5-50B85BD560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EF1B738-3ADB-9070-3436-4F198C8C7E59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EF1B738-3ADB-9070-3436-4F198C8C7E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57944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Mass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blipFill>
                <a:blip r:embed="rId2"/>
                <a:stretch>
                  <a:fillRect l="-220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838200" y="2334974"/>
                <a:ext cx="10515600" cy="5091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Euler angle, 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974"/>
                <a:ext cx="10515600" cy="509178"/>
              </a:xfrm>
              <a:prstGeom prst="rect">
                <a:avLst/>
              </a:prstGeom>
              <a:blipFill>
                <a:blip r:embed="rId3"/>
                <a:stretch>
                  <a:fillRect l="-928" t="-3571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314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Mass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blipFill>
                <a:blip r:embed="rId2"/>
                <a:stretch>
                  <a:fillRect l="-220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838200" y="2334974"/>
                <a:ext cx="10515600" cy="12640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Euler angle, 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is the Hamming weight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974"/>
                <a:ext cx="10515600" cy="1264064"/>
              </a:xfrm>
              <a:prstGeom prst="rect">
                <a:avLst/>
              </a:prstGeom>
              <a:blipFill>
                <a:blip r:embed="rId3"/>
                <a:stretch>
                  <a:fillRect l="-928" t="-1449" b="-10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82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Mass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blipFill>
                <a:blip r:embed="rId2"/>
                <a:stretch>
                  <a:fillRect l="-220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Euler angle, 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is the Hamming weight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blipFill>
                <a:blip r:embed="rId3"/>
                <a:stretch>
                  <a:fillRect l="-928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272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Mass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blipFill>
                <a:blip r:embed="rId2"/>
                <a:stretch>
                  <a:fillRect l="-220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Euler angle, 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is the Hamming weight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blipFill>
                <a:blip r:embed="rId3"/>
                <a:stretch>
                  <a:fillRect l="-928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1B50F77-D39C-3E0C-1249-D2BA893F9F98}"/>
                  </a:ext>
                </a:extLst>
              </p:cNvPr>
              <p:cNvSpPr/>
              <p:nvPr/>
            </p:nvSpPr>
            <p:spPr>
              <a:xfrm>
                <a:off x="2674088" y="4435570"/>
                <a:ext cx="3817089" cy="864760"/>
              </a:xfrm>
              <a:prstGeom prst="wedgeRoundRectCallout">
                <a:avLst>
                  <a:gd name="adj1" fmla="val -18093"/>
                  <a:gd name="adj2" fmla="val -70000"/>
                  <a:gd name="adj3" fmla="val 16667"/>
                </a:avLst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classical time complexity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T gates</a:t>
                </a: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1B50F77-D39C-3E0C-1249-D2BA893F9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088" y="4435570"/>
                <a:ext cx="3817089" cy="864760"/>
              </a:xfrm>
              <a:prstGeom prst="wedgeRoundRectCallout">
                <a:avLst>
                  <a:gd name="adj1" fmla="val -18093"/>
                  <a:gd name="adj2" fmla="val -70000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899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Mass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blipFill>
                <a:blip r:embed="rId2"/>
                <a:stretch>
                  <a:fillRect l="-220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Euler angle, 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is the Hamming weight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blipFill>
                <a:blip r:embed="rId3"/>
                <a:stretch>
                  <a:fillRect l="-928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FF8F35E9-B08C-D506-9447-0721DE42FDC6}"/>
                  </a:ext>
                </a:extLst>
              </p:cNvPr>
              <p:cNvSpPr/>
              <p:nvPr/>
            </p:nvSpPr>
            <p:spPr>
              <a:xfrm>
                <a:off x="7049386" y="4435569"/>
                <a:ext cx="2468526" cy="864760"/>
              </a:xfrm>
              <a:prstGeom prst="wedgeRoundRectCallout">
                <a:avLst>
                  <a:gd name="adj1" fmla="val -26923"/>
                  <a:gd name="adj2" fmla="val -70000"/>
                  <a:gd name="adj3" fmla="val 16667"/>
                </a:avLst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Uncompute</a:t>
                </a:r>
              </a:p>
              <a:p>
                <a:pPr algn="ctr"/>
                <a:r>
                  <a:rPr lang="en-US" dirty="0"/>
                  <a:t>Also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T gates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FF8F35E9-B08C-D506-9447-0721DE42F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386" y="4435569"/>
                <a:ext cx="2468526" cy="864760"/>
              </a:xfrm>
              <a:prstGeom prst="wedgeRoundRectCallout">
                <a:avLst>
                  <a:gd name="adj1" fmla="val -26923"/>
                  <a:gd name="adj2" fmla="val -7000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0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Mass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blipFill>
                <a:blip r:embed="rId2"/>
                <a:stretch>
                  <a:fillRect l="-220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Euler angle, 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is the Hamming weight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blipFill>
                <a:blip r:embed="rId3"/>
                <a:stretch>
                  <a:fillRect l="-928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1B50F77-D39C-3E0C-1249-D2BA893F9F98}"/>
                  </a:ext>
                </a:extLst>
              </p:cNvPr>
              <p:cNvSpPr/>
              <p:nvPr/>
            </p:nvSpPr>
            <p:spPr>
              <a:xfrm>
                <a:off x="2082925" y="4650294"/>
                <a:ext cx="6385906" cy="1975488"/>
              </a:xfrm>
              <a:prstGeom prst="wedgeRoundRectCallout">
                <a:avLst>
                  <a:gd name="adj1" fmla="val -1443"/>
                  <a:gd name="adj2" fmla="val -68924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Diagonal unitary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1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1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digits</a:t>
                </a:r>
                <a:endParaRPr lang="en-US" sz="2300" dirty="0">
                  <a:solidFill>
                    <a:schemeClr val="tx1"/>
                  </a:solidFill>
                </a:endParaRPr>
              </a:p>
              <a:p>
                <a:endParaRPr lang="en-US" sz="2300" dirty="0">
                  <a:solidFill>
                    <a:schemeClr val="tx1"/>
                  </a:solidFill>
                </a:endParaRPr>
              </a:p>
              <a:p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1B50F77-D39C-3E0C-1249-D2BA893F9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925" y="4650294"/>
                <a:ext cx="6385906" cy="1975488"/>
              </a:xfrm>
              <a:prstGeom prst="wedgeRoundRectCallout">
                <a:avLst>
                  <a:gd name="adj1" fmla="val -1443"/>
                  <a:gd name="adj2" fmla="val -6892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544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Mass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blipFill>
                <a:blip r:embed="rId2"/>
                <a:stretch>
                  <a:fillRect l="-220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Euler angle, 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is the Hamming weight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blipFill>
                <a:blip r:embed="rId3"/>
                <a:stretch>
                  <a:fillRect l="-928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1B50F77-D39C-3E0C-1249-D2BA893F9F98}"/>
                  </a:ext>
                </a:extLst>
              </p:cNvPr>
              <p:cNvSpPr/>
              <p:nvPr/>
            </p:nvSpPr>
            <p:spPr>
              <a:xfrm>
                <a:off x="2082925" y="4650294"/>
                <a:ext cx="6385906" cy="1975488"/>
              </a:xfrm>
              <a:prstGeom prst="wedgeRoundRectCallout">
                <a:avLst>
                  <a:gd name="adj1" fmla="val -1443"/>
                  <a:gd name="adj2" fmla="val -68924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Diagonal unitary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1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1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digits</a:t>
                </a:r>
              </a:p>
              <a:p>
                <a:endParaRPr lang="en-US" sz="2100" dirty="0">
                  <a:solidFill>
                    <a:schemeClr val="tx1"/>
                  </a:solidFill>
                </a:endParaRPr>
              </a:p>
              <a:p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1B50F77-D39C-3E0C-1249-D2BA893F9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925" y="4650294"/>
                <a:ext cx="6385906" cy="1975488"/>
              </a:xfrm>
              <a:prstGeom prst="wedgeRoundRectCallout">
                <a:avLst>
                  <a:gd name="adj1" fmla="val -1443"/>
                  <a:gd name="adj2" fmla="val -6892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1232DA-DDF5-8CB9-60B4-4814A84E0496}"/>
                  </a:ext>
                </a:extLst>
              </p:cNvPr>
              <p:cNvSpPr txBox="1"/>
              <p:nvPr/>
            </p:nvSpPr>
            <p:spPr>
              <a:xfrm>
                <a:off x="6818678" y="4579256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1232DA-DDF5-8CB9-60B4-4814A84E0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78" y="4579256"/>
                <a:ext cx="4308295" cy="1192827"/>
              </a:xfrm>
              <a:prstGeom prst="rect">
                <a:avLst/>
              </a:prstGeom>
              <a:blipFill>
                <a:blip r:embed="rId5"/>
                <a:stretch>
                  <a:fillRect t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531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93A1-F1EB-3201-FBFA-D1B74021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Mass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/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T-count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4AD1D-6B57-99D4-423B-4E1D7181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740" y="1402564"/>
                <a:ext cx="5518520" cy="737189"/>
              </a:xfrm>
              <a:prstGeom prst="rect">
                <a:avLst/>
              </a:prstGeom>
              <a:blipFill>
                <a:blip r:embed="rId2"/>
                <a:stretch>
                  <a:fillRect l="-220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/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Euler angle, 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is the Hamming weight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C4C575-3A85-3305-4C7A-70753416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974"/>
                <a:ext cx="10515600" cy="2419573"/>
              </a:xfrm>
              <a:prstGeom prst="rect">
                <a:avLst/>
              </a:prstGeom>
              <a:blipFill>
                <a:blip r:embed="rId3"/>
                <a:stretch>
                  <a:fillRect l="-928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1B50F77-D39C-3E0C-1249-D2BA893F9F98}"/>
                  </a:ext>
                </a:extLst>
              </p:cNvPr>
              <p:cNvSpPr/>
              <p:nvPr/>
            </p:nvSpPr>
            <p:spPr>
              <a:xfrm>
                <a:off x="2082925" y="4650294"/>
                <a:ext cx="6385906" cy="1975488"/>
              </a:xfrm>
              <a:prstGeom prst="wedgeRoundRectCallout">
                <a:avLst>
                  <a:gd name="adj1" fmla="val -1443"/>
                  <a:gd name="adj2" fmla="val -68924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Diagonal unitary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1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1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digits</a:t>
                </a:r>
              </a:p>
              <a:p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T-count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1B50F77-D39C-3E0C-1249-D2BA893F9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925" y="4650294"/>
                <a:ext cx="6385906" cy="1975488"/>
              </a:xfrm>
              <a:prstGeom prst="wedgeRoundRectCallout">
                <a:avLst>
                  <a:gd name="adj1" fmla="val -1443"/>
                  <a:gd name="adj2" fmla="val -6892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1232DA-DDF5-8CB9-60B4-4814A84E0496}"/>
                  </a:ext>
                </a:extLst>
              </p:cNvPr>
              <p:cNvSpPr txBox="1"/>
              <p:nvPr/>
            </p:nvSpPr>
            <p:spPr>
              <a:xfrm>
                <a:off x="6818678" y="4579256"/>
                <a:ext cx="4308295" cy="1192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b="1" dirty="0">
                    <a:effectLst/>
                  </a:rPr>
                  <a:t>-qubit diagonal unitary has T-count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b="1" dirty="0">
                  <a:effectLst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1232DA-DDF5-8CB9-60B4-4814A84E0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78" y="4579256"/>
                <a:ext cx="4308295" cy="1192827"/>
              </a:xfrm>
              <a:prstGeom prst="rect">
                <a:avLst/>
              </a:prstGeom>
              <a:blipFill>
                <a:blip r:embed="rId5"/>
                <a:stretch>
                  <a:fillRect t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78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E19-6C0F-962B-42D3-5118AE1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and Related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State preparation and diagonal unitary synthesis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	</a:t>
                </a:r>
                <a:r>
                  <a:rPr lang="en-US" sz="2400" b="1" dirty="0"/>
                  <a:t>Optimal</a:t>
                </a:r>
                <a:r>
                  <a:rPr lang="en-US" sz="2400" b="0" dirty="0"/>
                  <a:t> T-count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995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E19-6C0F-962B-42D3-5118AE1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and Related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State preparation and diagonal unitary synthesis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	</a:t>
                </a:r>
                <a:r>
                  <a:rPr lang="en-US" sz="2400" b="1" dirty="0"/>
                  <a:t>Optimal</a:t>
                </a:r>
                <a:r>
                  <a:rPr lang="en-US" sz="2400" b="0" dirty="0"/>
                  <a:t> T-count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Batched synthesis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single-qubit gates with </a:t>
                </a:r>
                <a:r>
                  <a:rPr lang="en-US" sz="2400" b="1" dirty="0"/>
                  <a:t>optimal</a:t>
                </a:r>
                <a:r>
                  <a:rPr lang="en-US" sz="2400" dirty="0"/>
                  <a:t> T-count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74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AB93-E0A9-83D3-68F1-1B6FFF1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Clifford Circuit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E8DCA8-B84C-03F5-906E-F30A06CAD639}"/>
              </a:ext>
            </a:extLst>
          </p:cNvPr>
          <p:cNvGrpSpPr/>
          <p:nvPr/>
        </p:nvGrpSpPr>
        <p:grpSpPr>
          <a:xfrm>
            <a:off x="6681072" y="147332"/>
            <a:ext cx="4694274" cy="2607349"/>
            <a:chOff x="2333847" y="2810788"/>
            <a:chExt cx="4694274" cy="260734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44A76D5-58BD-72E4-245C-21E58754D421}"/>
                </a:ext>
              </a:extLst>
            </p:cNvPr>
            <p:cNvGrpSpPr/>
            <p:nvPr/>
          </p:nvGrpSpPr>
          <p:grpSpPr>
            <a:xfrm rot="10800000">
              <a:off x="3970606" y="2810788"/>
              <a:ext cx="1201886" cy="1668966"/>
              <a:chOff x="2792793" y="3404937"/>
              <a:chExt cx="1201886" cy="166896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C776D0F-E583-DE60-3334-FB98E816B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D31C063-F710-02D8-FF58-47E0425FF851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D31C063-F710-02D8-FF58-47E0425FF8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36B0CD1-66F3-E203-EDC8-D7DF09A2C2F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36B0CD1-66F3-E203-EDC8-D7DF09A2C2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7758D2B-D78E-73E6-66F2-AA4C3E12ADD0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494413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286BF6-3305-B23A-F1EF-86B775F50E1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329077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48484F-6379-25CF-11CD-B46ED355A9E5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361861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CA4A60-098E-2FDF-7357-9DF07B05C3E4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3955312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5587B1-2ED4-6DB4-D985-5E86A1DC5CC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427428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42916A-00F4-ADCF-C3BF-FDE29F7E1AC1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4603905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84E1C3-30D1-17D3-E7A0-FA62C7753A8D}"/>
                </a:ext>
              </a:extLst>
            </p:cNvPr>
            <p:cNvSpPr txBox="1"/>
            <p:nvPr/>
          </p:nvSpPr>
          <p:spPr>
            <a:xfrm>
              <a:off x="6432315" y="4131314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2C626-EA9F-D95A-A0CA-29AEDAE0D9D1}"/>
                </a:ext>
              </a:extLst>
            </p:cNvPr>
            <p:cNvSpPr txBox="1"/>
            <p:nvPr/>
          </p:nvSpPr>
          <p:spPr>
            <a:xfrm>
              <a:off x="2550044" y="3128404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9D4189-73D3-2964-6E3C-9F535E223227}"/>
                </a:ext>
              </a:extLst>
            </p:cNvPr>
            <p:cNvSpPr txBox="1"/>
            <p:nvPr/>
          </p:nvSpPr>
          <p:spPr>
            <a:xfrm>
              <a:off x="3978731" y="4107339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F1BBE8-E53A-3547-126C-E34B7EE78D45}"/>
                </a:ext>
              </a:extLst>
            </p:cNvPr>
            <p:cNvSpPr txBox="1"/>
            <p:nvPr/>
          </p:nvSpPr>
          <p:spPr>
            <a:xfrm>
              <a:off x="5200206" y="3415864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372E51-81EF-85F5-5709-4A8AAF7BC54C}"/>
                </a:ext>
              </a:extLst>
            </p:cNvPr>
            <p:cNvSpPr txBox="1"/>
            <p:nvPr/>
          </p:nvSpPr>
          <p:spPr>
            <a:xfrm>
              <a:off x="6432315" y="4784448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71C9C8-121F-74CB-9E46-B6A826ABA85D}"/>
                </a:ext>
              </a:extLst>
            </p:cNvPr>
            <p:cNvSpPr txBox="1"/>
            <p:nvPr/>
          </p:nvSpPr>
          <p:spPr>
            <a:xfrm>
              <a:off x="2550046" y="4079006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18E33A-E7D2-2BF8-D245-D08E7538319E}"/>
                </a:ext>
              </a:extLst>
            </p:cNvPr>
            <p:cNvSpPr txBox="1"/>
            <p:nvPr/>
          </p:nvSpPr>
          <p:spPr>
            <a:xfrm>
              <a:off x="6432315" y="3492586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1C2D57-EF6E-5DF5-BDB7-BE60E7A4E5C6}"/>
                </a:ext>
              </a:extLst>
            </p:cNvPr>
            <p:cNvSpPr txBox="1"/>
            <p:nvPr/>
          </p:nvSpPr>
          <p:spPr>
            <a:xfrm>
              <a:off x="3978731" y="4748855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5BF776-4876-9266-6BC7-42F21A53744F}"/>
                </a:ext>
              </a:extLst>
            </p:cNvPr>
            <p:cNvGrpSpPr/>
            <p:nvPr/>
          </p:nvGrpSpPr>
          <p:grpSpPr>
            <a:xfrm>
              <a:off x="2830006" y="3398525"/>
              <a:ext cx="1201886" cy="1668966"/>
              <a:chOff x="2792793" y="3404937"/>
              <a:chExt cx="1201886" cy="166896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E00A569-7574-46F4-D837-D07D50BF0B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F0F710D-12BE-47BC-CC2F-1FDB72358807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F0F710D-12BE-47BC-CC2F-1FDB723588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FC4C42C-7155-05AD-823E-E7D36117C442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FC4C42C-7155-05AD-823E-E7D36117C4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19D0A-7F62-43C1-99D1-5EE10A930A03}"/>
                </a:ext>
              </a:extLst>
            </p:cNvPr>
            <p:cNvGrpSpPr/>
            <p:nvPr/>
          </p:nvGrpSpPr>
          <p:grpSpPr>
            <a:xfrm>
              <a:off x="2565662" y="3065533"/>
              <a:ext cx="1201886" cy="1668966"/>
              <a:chOff x="2792793" y="3404937"/>
              <a:chExt cx="1201886" cy="166896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7BC26E7-FE60-0D2B-0C15-E92B27BDDA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44251E-3D29-B017-ECFA-1B7FA7D0D555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44251E-3D29-B017-ECFA-1B7FA7D0D5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453182B-B82B-6757-02AC-B6C0C5761A6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453182B-B82B-6757-02AC-B6C0C5761A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AFAB93-D2F9-1922-7D8D-9D2F14705977}"/>
                </a:ext>
              </a:extLst>
            </p:cNvPr>
            <p:cNvGrpSpPr/>
            <p:nvPr/>
          </p:nvGrpSpPr>
          <p:grpSpPr>
            <a:xfrm>
              <a:off x="3113972" y="3749171"/>
              <a:ext cx="1201886" cy="1668966"/>
              <a:chOff x="2792793" y="3404937"/>
              <a:chExt cx="1201886" cy="166896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AF17FBE-F1BD-32EC-3D01-3D3DFB7D0A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FAD1C0B-27A7-86E2-58FB-6B3ECA04FCEE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FAD1C0B-27A7-86E2-58FB-6B3ECA04FC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3F8E086-2614-4D1E-12CC-C14996ED5EC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3F8E086-2614-4D1E-12CC-C14996ED5E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C8B1B4F-F367-280C-242C-9408968EC38E}"/>
                </a:ext>
              </a:extLst>
            </p:cNvPr>
            <p:cNvGrpSpPr/>
            <p:nvPr/>
          </p:nvGrpSpPr>
          <p:grpSpPr>
            <a:xfrm>
              <a:off x="4378765" y="3814054"/>
              <a:ext cx="1201886" cy="1354146"/>
              <a:chOff x="4378765" y="3814054"/>
              <a:chExt cx="1201886" cy="1354146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F71A4A1-1381-1005-FA00-EFB6374A5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BB2D481-947F-9FC1-3498-3F4D567EB059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BB2D481-947F-9FC1-3498-3F4D567EB0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CEE3FEB-F711-A80B-533B-44960F7B36F0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CEE3FEB-F711-A80B-533B-44960F7B36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45B2A15-1C67-482A-18A5-3B0A1E1BA2A4}"/>
                </a:ext>
              </a:extLst>
            </p:cNvPr>
            <p:cNvGrpSpPr/>
            <p:nvPr/>
          </p:nvGrpSpPr>
          <p:grpSpPr>
            <a:xfrm>
              <a:off x="5555493" y="3423340"/>
              <a:ext cx="1201886" cy="1668966"/>
              <a:chOff x="2792793" y="3404937"/>
              <a:chExt cx="1201886" cy="166896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F1C21DE-42F9-7F28-BF07-4B10035912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7D65C05-0C87-13FB-1913-4B5B02ADC48C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7D65C05-0C87-13FB-1913-4B5B02ADC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AB9AE47-1209-F558-7B93-D57305BFE43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AB9AE47-1209-F558-7B93-D57305BFE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6033FB0-85D1-982A-AF44-8935D8C7A492}"/>
                </a:ext>
              </a:extLst>
            </p:cNvPr>
            <p:cNvGrpSpPr/>
            <p:nvPr/>
          </p:nvGrpSpPr>
          <p:grpSpPr>
            <a:xfrm>
              <a:off x="5190382" y="3153064"/>
              <a:ext cx="1201886" cy="1354146"/>
              <a:chOff x="4378765" y="3814054"/>
              <a:chExt cx="1201886" cy="1354146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692A1D-DA7E-C22E-2B3B-2F4D68535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6204A69-5D1C-D824-BDA5-50B85BD560C6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6204A69-5D1C-D824-BDA5-50B85BD560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EF1B738-3ADB-9070-3436-4F198C8C7E59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EF1B738-3ADB-9070-3436-4F198C8C7E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CA622C4-7069-50A0-D768-F2B896BDD6C2}"/>
              </a:ext>
            </a:extLst>
          </p:cNvPr>
          <p:cNvSpPr txBox="1"/>
          <p:nvPr/>
        </p:nvSpPr>
        <p:spPr>
          <a:xfrm>
            <a:off x="1217829" y="2771873"/>
            <a:ext cx="975634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Universality</a:t>
            </a:r>
            <a:endParaRPr lang="en-US" sz="2800" dirty="0"/>
          </a:p>
          <a:p>
            <a:r>
              <a:rPr lang="en-US" sz="2800" dirty="0"/>
              <a:t>Clifford gates cannot represent all quantum computation</a:t>
            </a:r>
          </a:p>
        </p:txBody>
      </p:sp>
    </p:spTree>
    <p:extLst>
      <p:ext uri="{BB962C8B-B14F-4D97-AF65-F5344CB8AC3E}">
        <p14:creationId xmlns:p14="http://schemas.microsoft.com/office/powerpoint/2010/main" val="4213055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E19-6C0F-962B-42D3-5118AE1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and Related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State preparation and diagonal unitary synthesis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	</a:t>
                </a:r>
                <a:r>
                  <a:rPr lang="en-US" sz="2400" b="1" dirty="0"/>
                  <a:t>Optimal</a:t>
                </a:r>
                <a:r>
                  <a:rPr lang="en-US" sz="2400" b="0" dirty="0"/>
                  <a:t> T-count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Batched synthesis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single-qubit gates with </a:t>
                </a:r>
                <a:r>
                  <a:rPr lang="en-US" sz="2400" b="1" dirty="0"/>
                  <a:t>optimal</a:t>
                </a:r>
                <a:r>
                  <a:rPr lang="en-US" sz="2400" dirty="0"/>
                  <a:t> T-count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Mass production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copies of a single-qubit gate with </a:t>
                </a:r>
                <a:r>
                  <a:rPr lang="en-US" sz="2400" b="1" dirty="0"/>
                  <a:t>optimal</a:t>
                </a:r>
                <a:r>
                  <a:rPr lang="en-US" sz="2400" dirty="0"/>
                  <a:t> T-count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141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E19-6C0F-962B-42D3-5118AE1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Better Batched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266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Batched synthesis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single-qubit gates with T-count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26659"/>
              </a:xfrm>
              <a:blipFill>
                <a:blip r:embed="rId3"/>
                <a:stretch>
                  <a:fillRect l="-1275" t="-5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6407B-4ABD-2ABD-103E-773C3FF58F46}"/>
                  </a:ext>
                </a:extLst>
              </p:cNvPr>
              <p:cNvSpPr txBox="1"/>
              <p:nvPr/>
            </p:nvSpPr>
            <p:spPr>
              <a:xfrm>
                <a:off x="1157177" y="3652284"/>
                <a:ext cx="9877646" cy="12048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Question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single-qubit gates with T-count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6407B-4ABD-2ABD-103E-773C3FF58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3652284"/>
                <a:ext cx="9877646" cy="1204817"/>
              </a:xfrm>
              <a:prstGeom prst="rect">
                <a:avLst/>
              </a:prstGeom>
              <a:blipFill>
                <a:blip r:embed="rId4"/>
                <a:stretch>
                  <a:fillRect l="-1296" t="-8081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500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E19-6C0F-962B-42D3-5118AE1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-qubit unitary is a product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reflections</a:t>
                </a:r>
              </a:p>
              <a:p>
                <a:pPr marL="0" indent="0">
                  <a:buNone/>
                </a:pPr>
                <a:r>
                  <a:rPr lang="en-US" dirty="0"/>
                  <a:t>Each reflection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is essentially preparing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  <a:blipFill>
                <a:blip r:embed="rId2"/>
                <a:stretch>
                  <a:fillRect l="-1217" t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444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E19-6C0F-962B-42D3-5118AE1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-qubit unitary is a product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reflections</a:t>
                </a:r>
              </a:p>
              <a:p>
                <a:pPr marL="0" indent="0">
                  <a:buNone/>
                </a:pPr>
                <a:r>
                  <a:rPr lang="en-US" dirty="0"/>
                  <a:t>Each reflection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is essentially preparing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  <a:blipFill>
                <a:blip r:embed="rId2"/>
                <a:stretch>
                  <a:fillRect l="-1217" t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A3DFD-CAA9-20CC-2C64-B5B0FD473A52}"/>
                  </a:ext>
                </a:extLst>
              </p:cNvPr>
              <p:cNvSpPr txBox="1"/>
              <p:nvPr/>
            </p:nvSpPr>
            <p:spPr>
              <a:xfrm>
                <a:off x="6095999" y="2880272"/>
                <a:ext cx="4816549" cy="64504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State preparation </a:t>
                </a:r>
                <a:r>
                  <a:rPr lang="en-US" sz="2400" b="0" dirty="0"/>
                  <a:t>T-count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A3DFD-CAA9-20CC-2C64-B5B0FD47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880272"/>
                <a:ext cx="4816549" cy="645048"/>
              </a:xfrm>
              <a:prstGeom prst="rect">
                <a:avLst/>
              </a:prstGeom>
              <a:blipFill>
                <a:blip r:embed="rId3"/>
                <a:stretch>
                  <a:fillRect l="-189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836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E19-6C0F-962B-42D3-5118AE1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-qubit unitary is a product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reflections</a:t>
                </a:r>
              </a:p>
              <a:p>
                <a:pPr marL="0" indent="0">
                  <a:buNone/>
                </a:pPr>
                <a:r>
                  <a:rPr lang="en-US" dirty="0"/>
                  <a:t>Each reflection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is essentially preparing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Unitary synthesis with T-count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1.5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  <a:blipFill>
                <a:blip r:embed="rId2"/>
                <a:stretch>
                  <a:fillRect l="-1217" t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A3DFD-CAA9-20CC-2C64-B5B0FD473A52}"/>
                  </a:ext>
                </a:extLst>
              </p:cNvPr>
              <p:cNvSpPr txBox="1"/>
              <p:nvPr/>
            </p:nvSpPr>
            <p:spPr>
              <a:xfrm>
                <a:off x="6095999" y="2880272"/>
                <a:ext cx="4816549" cy="64504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State preparation </a:t>
                </a:r>
                <a:r>
                  <a:rPr lang="en-US" sz="2400" b="0" dirty="0"/>
                  <a:t>T-count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A3DFD-CAA9-20CC-2C64-B5B0FD47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880272"/>
                <a:ext cx="4816549" cy="645048"/>
              </a:xfrm>
              <a:prstGeom prst="rect">
                <a:avLst/>
              </a:prstGeom>
              <a:blipFill>
                <a:blip r:embed="rId3"/>
                <a:stretch>
                  <a:fillRect l="-189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351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E19-6C0F-962B-42D3-5118AE1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-qubit unitary is a product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reflections</a:t>
                </a:r>
              </a:p>
              <a:p>
                <a:pPr marL="0" indent="0">
                  <a:buNone/>
                </a:pPr>
                <a:r>
                  <a:rPr lang="en-US" dirty="0"/>
                  <a:t>Each reflection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is essentially preparing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Unitary synthesis with T-count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1.5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  <a:blipFill>
                <a:blip r:embed="rId2"/>
                <a:stretch>
                  <a:fillRect l="-1217" t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A3DFD-CAA9-20CC-2C64-B5B0FD473A52}"/>
                  </a:ext>
                </a:extLst>
              </p:cNvPr>
              <p:cNvSpPr txBox="1"/>
              <p:nvPr/>
            </p:nvSpPr>
            <p:spPr>
              <a:xfrm>
                <a:off x="6095999" y="2880272"/>
                <a:ext cx="4816549" cy="64504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State preparation </a:t>
                </a:r>
                <a:r>
                  <a:rPr lang="en-US" sz="2400" b="0" dirty="0"/>
                  <a:t>T-count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A3DFD-CAA9-20CC-2C64-B5B0FD47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880272"/>
                <a:ext cx="4816549" cy="645048"/>
              </a:xfrm>
              <a:prstGeom prst="rect">
                <a:avLst/>
              </a:prstGeom>
              <a:blipFill>
                <a:blip r:embed="rId3"/>
                <a:stretch>
                  <a:fillRect l="-189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89B38B04-E001-A831-188D-F0D97762927D}"/>
                  </a:ext>
                </a:extLst>
              </p:cNvPr>
              <p:cNvSpPr/>
              <p:nvPr/>
            </p:nvSpPr>
            <p:spPr>
              <a:xfrm>
                <a:off x="5837273" y="4298222"/>
                <a:ext cx="3902149" cy="563489"/>
              </a:xfrm>
              <a:prstGeom prst="wedgeRoundRectCallout">
                <a:avLst>
                  <a:gd name="adj1" fmla="val -29017"/>
                  <a:gd name="adj2" fmla="val -87448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Lower bound is only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89B38B04-E001-A831-188D-F0D977629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273" y="4298222"/>
                <a:ext cx="3902149" cy="563489"/>
              </a:xfrm>
              <a:prstGeom prst="wedgeRoundRectCallout">
                <a:avLst>
                  <a:gd name="adj1" fmla="val -29017"/>
                  <a:gd name="adj2" fmla="val -87448"/>
                  <a:gd name="adj3" fmla="val 16667"/>
                </a:avLst>
              </a:prstGeom>
              <a:blipFill>
                <a:blip r:embed="rId4"/>
                <a:stretch>
                  <a:fillRect r="-3281" b="-117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412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E19-6C0F-962B-42D3-5118AE1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Unitary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-qubit unitary is a product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reflections</a:t>
                </a:r>
              </a:p>
              <a:p>
                <a:pPr marL="0" indent="0">
                  <a:buNone/>
                </a:pPr>
                <a:r>
                  <a:rPr lang="en-US" dirty="0"/>
                  <a:t>Each reflection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is essentially preparing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Unitary synthesis with T-count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1.5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46E84-D7C7-44E5-9F63-CD192054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91933"/>
              </a:xfrm>
              <a:blipFill>
                <a:blip r:embed="rId2"/>
                <a:stretch>
                  <a:fillRect l="-1217" t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A3DFD-CAA9-20CC-2C64-B5B0FD473A52}"/>
                  </a:ext>
                </a:extLst>
              </p:cNvPr>
              <p:cNvSpPr txBox="1"/>
              <p:nvPr/>
            </p:nvSpPr>
            <p:spPr>
              <a:xfrm>
                <a:off x="6095999" y="2880272"/>
                <a:ext cx="4816549" cy="64504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State preparation </a:t>
                </a:r>
                <a:r>
                  <a:rPr lang="en-US" sz="2400" b="0" dirty="0"/>
                  <a:t>T-count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A3DFD-CAA9-20CC-2C64-B5B0FD47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880272"/>
                <a:ext cx="4816549" cy="645048"/>
              </a:xfrm>
              <a:prstGeom prst="rect">
                <a:avLst/>
              </a:prstGeom>
              <a:blipFill>
                <a:blip r:embed="rId3"/>
                <a:stretch>
                  <a:fillRect l="-189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89B38B04-E001-A831-188D-F0D97762927D}"/>
                  </a:ext>
                </a:extLst>
              </p:cNvPr>
              <p:cNvSpPr/>
              <p:nvPr/>
            </p:nvSpPr>
            <p:spPr>
              <a:xfrm>
                <a:off x="5837273" y="4298222"/>
                <a:ext cx="3902149" cy="563489"/>
              </a:xfrm>
              <a:prstGeom prst="wedgeRoundRectCallout">
                <a:avLst>
                  <a:gd name="adj1" fmla="val -29017"/>
                  <a:gd name="adj2" fmla="val -87448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Lower bound is only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89B38B04-E001-A831-188D-F0D977629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273" y="4298222"/>
                <a:ext cx="3902149" cy="563489"/>
              </a:xfrm>
              <a:prstGeom prst="wedgeRoundRectCallout">
                <a:avLst>
                  <a:gd name="adj1" fmla="val -29017"/>
                  <a:gd name="adj2" fmla="val -87448"/>
                  <a:gd name="adj3" fmla="val 16667"/>
                </a:avLst>
              </a:prstGeom>
              <a:blipFill>
                <a:blip r:embed="rId4"/>
                <a:stretch>
                  <a:fillRect r="-3281" b="-117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35AD94-7A4B-2310-7FEE-11C190F84FF6}"/>
                  </a:ext>
                </a:extLst>
              </p:cNvPr>
              <p:cNvSpPr txBox="1"/>
              <p:nvPr/>
            </p:nvSpPr>
            <p:spPr>
              <a:xfrm>
                <a:off x="2207805" y="5052495"/>
                <a:ext cx="7776387" cy="10103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Question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Unitary synthesis with T-count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35AD94-7A4B-2310-7FEE-11C190F8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05" y="5052495"/>
                <a:ext cx="7776387" cy="1010341"/>
              </a:xfrm>
              <a:prstGeom prst="rect">
                <a:avLst/>
              </a:prstGeom>
              <a:blipFill>
                <a:blip r:embed="rId5"/>
                <a:stretch>
                  <a:fillRect l="-1567" t="-10241" b="-1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978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Stabilizer Rank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71007B-51C3-26B1-F4D5-48F5D5753190}"/>
              </a:ext>
            </a:extLst>
          </p:cNvPr>
          <p:cNvGrpSpPr/>
          <p:nvPr/>
        </p:nvGrpSpPr>
        <p:grpSpPr>
          <a:xfrm>
            <a:off x="684028" y="1566226"/>
            <a:ext cx="4567895" cy="2019653"/>
            <a:chOff x="838200" y="3703370"/>
            <a:chExt cx="4567895" cy="2019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/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F507F-7965-5DB8-A9C6-5D384474C3D9}"/>
                </a:ext>
              </a:extLst>
            </p:cNvPr>
            <p:cNvCxnSpPr>
              <a:cxnSpLocks/>
            </p:cNvCxnSpPr>
            <p:nvPr/>
          </p:nvCxnSpPr>
          <p:spPr>
            <a:xfrm>
              <a:off x="3128659" y="4184258"/>
              <a:ext cx="14539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094DB6-B3A9-9A3E-E6DC-458E66AD1DA4}"/>
                </a:ext>
              </a:extLst>
            </p:cNvPr>
            <p:cNvGrpSpPr/>
            <p:nvPr/>
          </p:nvGrpSpPr>
          <p:grpSpPr>
            <a:xfrm>
              <a:off x="2884109" y="3703370"/>
              <a:ext cx="1201886" cy="1354146"/>
              <a:chOff x="4378765" y="3814054"/>
              <a:chExt cx="1201886" cy="135414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86DEFD3-2810-47D4-E6FA-5006A12A7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53C576D-BE2E-023C-B411-B90A1F6A39ED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332D88A-897A-A70B-B4CC-9895820460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AFBC87-B3D6-2C8C-E412-2E3701B3E0F9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>
              <a:off x="3137522" y="4852336"/>
              <a:ext cx="1173020" cy="165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/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|1⟩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3EA530-66A1-350E-B944-94391D0838CA}"/>
                </a:ext>
              </a:extLst>
            </p:cNvPr>
            <p:cNvSpPr txBox="1"/>
            <p:nvPr/>
          </p:nvSpPr>
          <p:spPr>
            <a:xfrm>
              <a:off x="2523872" y="5199803"/>
              <a:ext cx="2882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Gate injection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04E9E9-C0D9-4FBC-4C03-405332C37B73}"/>
                </a:ext>
              </a:extLst>
            </p:cNvPr>
            <p:cNvGrpSpPr/>
            <p:nvPr/>
          </p:nvGrpSpPr>
          <p:grpSpPr>
            <a:xfrm>
              <a:off x="3964984" y="4011111"/>
              <a:ext cx="440078" cy="1052129"/>
              <a:chOff x="3964984" y="4011111"/>
              <a:chExt cx="440078" cy="105212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404AFAB-EA8C-817C-0940-2D1EAE4DF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66048" y="4325609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052D66-E853-C1BF-E8B0-5CFF9F5E2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5290" y="4300797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FCD1BB-B4D7-A0F2-28F6-8DAC151C393E}"/>
                  </a:ext>
                </a:extLst>
              </p:cNvPr>
              <p:cNvSpPr txBox="1"/>
              <p:nvPr/>
            </p:nvSpPr>
            <p:spPr>
              <a:xfrm>
                <a:off x="3980578" y="4011111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B92BAF4-2FF9-08E9-D06E-EBF339E69D1A}"/>
                  </a:ext>
                </a:extLst>
              </p:cNvPr>
              <p:cNvGrpSpPr/>
              <p:nvPr/>
            </p:nvGrpSpPr>
            <p:grpSpPr>
              <a:xfrm>
                <a:off x="3964984" y="4614485"/>
                <a:ext cx="440078" cy="448755"/>
                <a:chOff x="3945114" y="4614485"/>
                <a:chExt cx="440078" cy="44875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6F0970-0127-FE62-46A2-ABDA8BCC9C32}"/>
                    </a:ext>
                  </a:extLst>
                </p:cNvPr>
                <p:cNvSpPr/>
                <p:nvPr/>
              </p:nvSpPr>
              <p:spPr>
                <a:xfrm>
                  <a:off x="3972746" y="4758714"/>
                  <a:ext cx="345558" cy="2096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8864EAB-27B2-404C-594D-D17C42D32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7466" y="4614485"/>
                  <a:ext cx="337726" cy="448755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D0EB07E-C46E-AABC-9FA2-3B307C841C89}"/>
                    </a:ext>
                  </a:extLst>
                </p:cNvPr>
                <p:cNvSpPr txBox="1"/>
                <p:nvPr/>
              </p:nvSpPr>
              <p:spPr>
                <a:xfrm>
                  <a:off x="3945114" y="4684267"/>
                  <a:ext cx="34555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/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750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9107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Stabilizer Rank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71007B-51C3-26B1-F4D5-48F5D5753190}"/>
              </a:ext>
            </a:extLst>
          </p:cNvPr>
          <p:cNvGrpSpPr/>
          <p:nvPr/>
        </p:nvGrpSpPr>
        <p:grpSpPr>
          <a:xfrm>
            <a:off x="684028" y="1566226"/>
            <a:ext cx="4567895" cy="2019653"/>
            <a:chOff x="838200" y="3703370"/>
            <a:chExt cx="4567895" cy="2019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/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F507F-7965-5DB8-A9C6-5D384474C3D9}"/>
                </a:ext>
              </a:extLst>
            </p:cNvPr>
            <p:cNvCxnSpPr>
              <a:cxnSpLocks/>
            </p:cNvCxnSpPr>
            <p:nvPr/>
          </p:nvCxnSpPr>
          <p:spPr>
            <a:xfrm>
              <a:off x="3128659" y="4184258"/>
              <a:ext cx="14539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094DB6-B3A9-9A3E-E6DC-458E66AD1DA4}"/>
                </a:ext>
              </a:extLst>
            </p:cNvPr>
            <p:cNvGrpSpPr/>
            <p:nvPr/>
          </p:nvGrpSpPr>
          <p:grpSpPr>
            <a:xfrm>
              <a:off x="2884109" y="3703370"/>
              <a:ext cx="1201886" cy="1354146"/>
              <a:chOff x="4378765" y="3814054"/>
              <a:chExt cx="1201886" cy="135414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86DEFD3-2810-47D4-E6FA-5006A12A7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53C576D-BE2E-023C-B411-B90A1F6A39ED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332D88A-897A-A70B-B4CC-9895820460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AFBC87-B3D6-2C8C-E412-2E3701B3E0F9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>
              <a:off x="3137522" y="4852336"/>
              <a:ext cx="1173020" cy="165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/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|1⟩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3EA530-66A1-350E-B944-94391D0838CA}"/>
                </a:ext>
              </a:extLst>
            </p:cNvPr>
            <p:cNvSpPr txBox="1"/>
            <p:nvPr/>
          </p:nvSpPr>
          <p:spPr>
            <a:xfrm>
              <a:off x="2523872" y="5199803"/>
              <a:ext cx="2882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Gate injection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04E9E9-C0D9-4FBC-4C03-405332C37B73}"/>
                </a:ext>
              </a:extLst>
            </p:cNvPr>
            <p:cNvGrpSpPr/>
            <p:nvPr/>
          </p:nvGrpSpPr>
          <p:grpSpPr>
            <a:xfrm>
              <a:off x="3964984" y="4011111"/>
              <a:ext cx="440078" cy="1052129"/>
              <a:chOff x="3964984" y="4011111"/>
              <a:chExt cx="440078" cy="105212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404AFAB-EA8C-817C-0940-2D1EAE4DF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66048" y="4325609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052D66-E853-C1BF-E8B0-5CFF9F5E2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5290" y="4300797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FCD1BB-B4D7-A0F2-28F6-8DAC151C393E}"/>
                  </a:ext>
                </a:extLst>
              </p:cNvPr>
              <p:cNvSpPr txBox="1"/>
              <p:nvPr/>
            </p:nvSpPr>
            <p:spPr>
              <a:xfrm>
                <a:off x="3980578" y="4011111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B92BAF4-2FF9-08E9-D06E-EBF339E69D1A}"/>
                  </a:ext>
                </a:extLst>
              </p:cNvPr>
              <p:cNvGrpSpPr/>
              <p:nvPr/>
            </p:nvGrpSpPr>
            <p:grpSpPr>
              <a:xfrm>
                <a:off x="3964984" y="4614485"/>
                <a:ext cx="440078" cy="448755"/>
                <a:chOff x="3945114" y="4614485"/>
                <a:chExt cx="440078" cy="44875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6F0970-0127-FE62-46A2-ABDA8BCC9C32}"/>
                    </a:ext>
                  </a:extLst>
                </p:cNvPr>
                <p:cNvSpPr/>
                <p:nvPr/>
              </p:nvSpPr>
              <p:spPr>
                <a:xfrm>
                  <a:off x="3972746" y="4758714"/>
                  <a:ext cx="345558" cy="2096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8864EAB-27B2-404C-594D-D17C42D32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7466" y="4614485"/>
                  <a:ext cx="337726" cy="448755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D0EB07E-C46E-AABC-9FA2-3B307C841C89}"/>
                    </a:ext>
                  </a:extLst>
                </p:cNvPr>
                <p:cNvSpPr txBox="1"/>
                <p:nvPr/>
              </p:nvSpPr>
              <p:spPr>
                <a:xfrm>
                  <a:off x="3945114" y="4684267"/>
                  <a:ext cx="34555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/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750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E4730A-27DE-D639-1701-401E2D308A11}"/>
                  </a:ext>
                </a:extLst>
              </p:cNvPr>
              <p:cNvSpPr txBox="1"/>
              <p:nvPr/>
            </p:nvSpPr>
            <p:spPr>
              <a:xfrm>
                <a:off x="5724065" y="1429145"/>
                <a:ext cx="5072227" cy="13387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Clifford+T circuit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T gates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32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followed by Clifford operations</a:t>
                </a:r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E4730A-27DE-D639-1701-401E2D308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65" y="1429145"/>
                <a:ext cx="5072227" cy="1338764"/>
              </a:xfrm>
              <a:prstGeom prst="rect">
                <a:avLst/>
              </a:prstGeom>
              <a:blipFill>
                <a:blip r:embed="rId14"/>
                <a:stretch>
                  <a:fillRect l="-1923" t="-3636" b="-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330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Stabilizer Rank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71007B-51C3-26B1-F4D5-48F5D5753190}"/>
              </a:ext>
            </a:extLst>
          </p:cNvPr>
          <p:cNvGrpSpPr/>
          <p:nvPr/>
        </p:nvGrpSpPr>
        <p:grpSpPr>
          <a:xfrm>
            <a:off x="684028" y="1566226"/>
            <a:ext cx="4567895" cy="2019653"/>
            <a:chOff x="838200" y="3703370"/>
            <a:chExt cx="4567895" cy="2019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/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F507F-7965-5DB8-A9C6-5D384474C3D9}"/>
                </a:ext>
              </a:extLst>
            </p:cNvPr>
            <p:cNvCxnSpPr>
              <a:cxnSpLocks/>
            </p:cNvCxnSpPr>
            <p:nvPr/>
          </p:nvCxnSpPr>
          <p:spPr>
            <a:xfrm>
              <a:off x="3128659" y="4184258"/>
              <a:ext cx="14539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094DB6-B3A9-9A3E-E6DC-458E66AD1DA4}"/>
                </a:ext>
              </a:extLst>
            </p:cNvPr>
            <p:cNvGrpSpPr/>
            <p:nvPr/>
          </p:nvGrpSpPr>
          <p:grpSpPr>
            <a:xfrm>
              <a:off x="2884109" y="3703370"/>
              <a:ext cx="1201886" cy="1354146"/>
              <a:chOff x="4378765" y="3814054"/>
              <a:chExt cx="1201886" cy="135414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86DEFD3-2810-47D4-E6FA-5006A12A7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53C576D-BE2E-023C-B411-B90A1F6A39ED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332D88A-897A-A70B-B4CC-9895820460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AFBC87-B3D6-2C8C-E412-2E3701B3E0F9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>
              <a:off x="3137522" y="4852336"/>
              <a:ext cx="1173020" cy="165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/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|1⟩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3EA530-66A1-350E-B944-94391D0838CA}"/>
                </a:ext>
              </a:extLst>
            </p:cNvPr>
            <p:cNvSpPr txBox="1"/>
            <p:nvPr/>
          </p:nvSpPr>
          <p:spPr>
            <a:xfrm>
              <a:off x="2523872" y="5199803"/>
              <a:ext cx="2882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Gate injection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04E9E9-C0D9-4FBC-4C03-405332C37B73}"/>
                </a:ext>
              </a:extLst>
            </p:cNvPr>
            <p:cNvGrpSpPr/>
            <p:nvPr/>
          </p:nvGrpSpPr>
          <p:grpSpPr>
            <a:xfrm>
              <a:off x="3964984" y="4011111"/>
              <a:ext cx="440078" cy="1052129"/>
              <a:chOff x="3964984" y="4011111"/>
              <a:chExt cx="440078" cy="105212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404AFAB-EA8C-817C-0940-2D1EAE4DF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66048" y="4325609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052D66-E853-C1BF-E8B0-5CFF9F5E2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5290" y="4300797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FCD1BB-B4D7-A0F2-28F6-8DAC151C393E}"/>
                  </a:ext>
                </a:extLst>
              </p:cNvPr>
              <p:cNvSpPr txBox="1"/>
              <p:nvPr/>
            </p:nvSpPr>
            <p:spPr>
              <a:xfrm>
                <a:off x="3980578" y="4011111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B92BAF4-2FF9-08E9-D06E-EBF339E69D1A}"/>
                  </a:ext>
                </a:extLst>
              </p:cNvPr>
              <p:cNvGrpSpPr/>
              <p:nvPr/>
            </p:nvGrpSpPr>
            <p:grpSpPr>
              <a:xfrm>
                <a:off x="3964984" y="4614485"/>
                <a:ext cx="440078" cy="448755"/>
                <a:chOff x="3945114" y="4614485"/>
                <a:chExt cx="440078" cy="44875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6F0970-0127-FE62-46A2-ABDA8BCC9C32}"/>
                    </a:ext>
                  </a:extLst>
                </p:cNvPr>
                <p:cNvSpPr/>
                <p:nvPr/>
              </p:nvSpPr>
              <p:spPr>
                <a:xfrm>
                  <a:off x="3972746" y="4758714"/>
                  <a:ext cx="345558" cy="2096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8864EAB-27B2-404C-594D-D17C42D32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7466" y="4614485"/>
                  <a:ext cx="337726" cy="448755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D0EB07E-C46E-AABC-9FA2-3B307C841C89}"/>
                    </a:ext>
                  </a:extLst>
                </p:cNvPr>
                <p:cNvSpPr txBox="1"/>
                <p:nvPr/>
              </p:nvSpPr>
              <p:spPr>
                <a:xfrm>
                  <a:off x="3945114" y="4684267"/>
                  <a:ext cx="34555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/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750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E4730A-27DE-D639-1701-401E2D308A11}"/>
                  </a:ext>
                </a:extLst>
              </p:cNvPr>
              <p:cNvSpPr txBox="1"/>
              <p:nvPr/>
            </p:nvSpPr>
            <p:spPr>
              <a:xfrm>
                <a:off x="5724065" y="1429145"/>
                <a:ext cx="5072227" cy="13387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Clifford+T circuit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T gates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32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followed by Clifford operations</a:t>
                </a:r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E4730A-27DE-D639-1701-401E2D308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65" y="1429145"/>
                <a:ext cx="5072227" cy="1338764"/>
              </a:xfrm>
              <a:prstGeom prst="rect">
                <a:avLst/>
              </a:prstGeom>
              <a:blipFill>
                <a:blip r:embed="rId14"/>
                <a:stretch>
                  <a:fillRect l="-1923" t="-3636" b="-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B6D7B7-3E85-188A-112D-E65CB78B57BC}"/>
                  </a:ext>
                </a:extLst>
              </p:cNvPr>
              <p:cNvSpPr txBox="1"/>
              <p:nvPr/>
            </p:nvSpPr>
            <p:spPr>
              <a:xfrm>
                <a:off x="5276181" y="2926096"/>
                <a:ext cx="6095114" cy="64633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Gottesman-</a:t>
                </a:r>
                <a:r>
                  <a:rPr lang="en-US" sz="18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Knill</a:t>
                </a:r>
                <a:r>
                  <a:rPr 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Theorem</a:t>
                </a:r>
                <a:endParaRPr lang="en-US" sz="1800" dirty="0"/>
              </a:p>
              <a:p>
                <a:r>
                  <a:rPr lang="en-US" sz="1800" dirty="0"/>
                  <a:t>Clifford circuits, starting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is classically </a:t>
                </a:r>
                <a:r>
                  <a:rPr lang="en-US" sz="1800" dirty="0" err="1"/>
                  <a:t>simulatable</a:t>
                </a:r>
                <a:endParaRPr lang="en-US" sz="1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B6D7B7-3E85-188A-112D-E65CB78B5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181" y="2926096"/>
                <a:ext cx="6095114" cy="646331"/>
              </a:xfrm>
              <a:prstGeom prst="rect">
                <a:avLst/>
              </a:prstGeom>
              <a:blipFill>
                <a:blip r:embed="rId15"/>
                <a:stretch>
                  <a:fillRect l="-10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1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AB93-E0A9-83D3-68F1-1B6FFF1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Clifford Circuit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E8DCA8-B84C-03F5-906E-F30A06CAD639}"/>
              </a:ext>
            </a:extLst>
          </p:cNvPr>
          <p:cNvGrpSpPr/>
          <p:nvPr/>
        </p:nvGrpSpPr>
        <p:grpSpPr>
          <a:xfrm>
            <a:off x="6681072" y="147332"/>
            <a:ext cx="4694274" cy="2607349"/>
            <a:chOff x="2333847" y="2810788"/>
            <a:chExt cx="4694274" cy="260734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44A76D5-58BD-72E4-245C-21E58754D421}"/>
                </a:ext>
              </a:extLst>
            </p:cNvPr>
            <p:cNvGrpSpPr/>
            <p:nvPr/>
          </p:nvGrpSpPr>
          <p:grpSpPr>
            <a:xfrm rot="10800000">
              <a:off x="3970606" y="2810788"/>
              <a:ext cx="1201886" cy="1668966"/>
              <a:chOff x="2792793" y="3404937"/>
              <a:chExt cx="1201886" cy="166896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C776D0F-E583-DE60-3334-FB98E816B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D31C063-F710-02D8-FF58-47E0425FF851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D31C063-F710-02D8-FF58-47E0425FF8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36B0CD1-66F3-E203-EDC8-D7DF09A2C2F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36B0CD1-66F3-E203-EDC8-D7DF09A2C2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7758D2B-D78E-73E6-66F2-AA4C3E12ADD0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494413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286BF6-3305-B23A-F1EF-86B775F50E1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329077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48484F-6379-25CF-11CD-B46ED355A9E5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361861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CA4A60-098E-2FDF-7357-9DF07B05C3E4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3955312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5587B1-2ED4-6DB4-D985-5E86A1DC5CC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427428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42916A-00F4-ADCF-C3BF-FDE29F7E1AC1}"/>
                </a:ext>
              </a:extLst>
            </p:cNvPr>
            <p:cNvCxnSpPr>
              <a:cxnSpLocks/>
            </p:cNvCxnSpPr>
            <p:nvPr/>
          </p:nvCxnSpPr>
          <p:spPr>
            <a:xfrm>
              <a:off x="2333847" y="4603905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84E1C3-30D1-17D3-E7A0-FA62C7753A8D}"/>
                </a:ext>
              </a:extLst>
            </p:cNvPr>
            <p:cNvSpPr txBox="1"/>
            <p:nvPr/>
          </p:nvSpPr>
          <p:spPr>
            <a:xfrm>
              <a:off x="6432315" y="4131314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2C626-EA9F-D95A-A0CA-29AEDAE0D9D1}"/>
                </a:ext>
              </a:extLst>
            </p:cNvPr>
            <p:cNvSpPr txBox="1"/>
            <p:nvPr/>
          </p:nvSpPr>
          <p:spPr>
            <a:xfrm>
              <a:off x="2550044" y="3128404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9D4189-73D3-2964-6E3C-9F535E223227}"/>
                </a:ext>
              </a:extLst>
            </p:cNvPr>
            <p:cNvSpPr txBox="1"/>
            <p:nvPr/>
          </p:nvSpPr>
          <p:spPr>
            <a:xfrm>
              <a:off x="3978731" y="4107339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F1BBE8-E53A-3547-126C-E34B7EE78D45}"/>
                </a:ext>
              </a:extLst>
            </p:cNvPr>
            <p:cNvSpPr txBox="1"/>
            <p:nvPr/>
          </p:nvSpPr>
          <p:spPr>
            <a:xfrm>
              <a:off x="5200206" y="3415864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372E51-81EF-85F5-5709-4A8AAF7BC54C}"/>
                </a:ext>
              </a:extLst>
            </p:cNvPr>
            <p:cNvSpPr txBox="1"/>
            <p:nvPr/>
          </p:nvSpPr>
          <p:spPr>
            <a:xfrm>
              <a:off x="6432315" y="4784448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71C9C8-121F-74CB-9E46-B6A826ABA85D}"/>
                </a:ext>
              </a:extLst>
            </p:cNvPr>
            <p:cNvSpPr txBox="1"/>
            <p:nvPr/>
          </p:nvSpPr>
          <p:spPr>
            <a:xfrm>
              <a:off x="2550046" y="4079006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18E33A-E7D2-2BF8-D245-D08E7538319E}"/>
                </a:ext>
              </a:extLst>
            </p:cNvPr>
            <p:cNvSpPr txBox="1"/>
            <p:nvPr/>
          </p:nvSpPr>
          <p:spPr>
            <a:xfrm>
              <a:off x="6432315" y="3492586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1C2D57-EF6E-5DF5-BDB7-BE60E7A4E5C6}"/>
                </a:ext>
              </a:extLst>
            </p:cNvPr>
            <p:cNvSpPr txBox="1"/>
            <p:nvPr/>
          </p:nvSpPr>
          <p:spPr>
            <a:xfrm>
              <a:off x="3978731" y="4748855"/>
              <a:ext cx="34555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5BF776-4876-9266-6BC7-42F21A53744F}"/>
                </a:ext>
              </a:extLst>
            </p:cNvPr>
            <p:cNvGrpSpPr/>
            <p:nvPr/>
          </p:nvGrpSpPr>
          <p:grpSpPr>
            <a:xfrm>
              <a:off x="2830006" y="3398525"/>
              <a:ext cx="1201886" cy="1668966"/>
              <a:chOff x="2792793" y="3404937"/>
              <a:chExt cx="1201886" cy="166896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E00A569-7574-46F4-D837-D07D50BF0B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F0F710D-12BE-47BC-CC2F-1FDB72358807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F0F710D-12BE-47BC-CC2F-1FDB723588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FC4C42C-7155-05AD-823E-E7D36117C442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FC4C42C-7155-05AD-823E-E7D36117C4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19D0A-7F62-43C1-99D1-5EE10A930A03}"/>
                </a:ext>
              </a:extLst>
            </p:cNvPr>
            <p:cNvGrpSpPr/>
            <p:nvPr/>
          </p:nvGrpSpPr>
          <p:grpSpPr>
            <a:xfrm>
              <a:off x="2565662" y="3065533"/>
              <a:ext cx="1201886" cy="1668966"/>
              <a:chOff x="2792793" y="3404937"/>
              <a:chExt cx="1201886" cy="166896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7BC26E7-FE60-0D2B-0C15-E92B27BDDA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44251E-3D29-B017-ECFA-1B7FA7D0D555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44251E-3D29-B017-ECFA-1B7FA7D0D5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453182B-B82B-6757-02AC-B6C0C5761A6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453182B-B82B-6757-02AC-B6C0C5761A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AFAB93-D2F9-1922-7D8D-9D2F14705977}"/>
                </a:ext>
              </a:extLst>
            </p:cNvPr>
            <p:cNvGrpSpPr/>
            <p:nvPr/>
          </p:nvGrpSpPr>
          <p:grpSpPr>
            <a:xfrm>
              <a:off x="3113972" y="3749171"/>
              <a:ext cx="1201886" cy="1668966"/>
              <a:chOff x="2792793" y="3404937"/>
              <a:chExt cx="1201886" cy="166896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AF17FBE-F1BD-32EC-3D01-3D3DFB7D0A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FAD1C0B-27A7-86E2-58FB-6B3ECA04FCEE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FAD1C0B-27A7-86E2-58FB-6B3ECA04FC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3F8E086-2614-4D1E-12CC-C14996ED5EC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3F8E086-2614-4D1E-12CC-C14996ED5E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C8B1B4F-F367-280C-242C-9408968EC38E}"/>
                </a:ext>
              </a:extLst>
            </p:cNvPr>
            <p:cNvGrpSpPr/>
            <p:nvPr/>
          </p:nvGrpSpPr>
          <p:grpSpPr>
            <a:xfrm>
              <a:off x="4378765" y="3814054"/>
              <a:ext cx="1201886" cy="1354146"/>
              <a:chOff x="4378765" y="3814054"/>
              <a:chExt cx="1201886" cy="1354146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F71A4A1-1381-1005-FA00-EFB6374A5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BB2D481-947F-9FC1-3498-3F4D567EB059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BB2D481-947F-9FC1-3498-3F4D567EB0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CEE3FEB-F711-A80B-533B-44960F7B36F0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CEE3FEB-F711-A80B-533B-44960F7B36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45B2A15-1C67-482A-18A5-3B0A1E1BA2A4}"/>
                </a:ext>
              </a:extLst>
            </p:cNvPr>
            <p:cNvGrpSpPr/>
            <p:nvPr/>
          </p:nvGrpSpPr>
          <p:grpSpPr>
            <a:xfrm>
              <a:off x="5555493" y="3423340"/>
              <a:ext cx="1201886" cy="1668966"/>
              <a:chOff x="2792793" y="3404937"/>
              <a:chExt cx="1201886" cy="166896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F1C21DE-42F9-7F28-BF07-4B10035912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0614" y="3609751"/>
                <a:ext cx="0" cy="9941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7D65C05-0C87-13FB-1913-4B5B02ADC48C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7D65C05-0C87-13FB-1913-4B5B02ADC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793" y="4058240"/>
                    <a:ext cx="1201886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AB9AE47-1209-F558-7B93-D57305BFE43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AB9AE47-1209-F558-7B93-D57305BFE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6872" y="3404937"/>
                    <a:ext cx="638116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6033FB0-85D1-982A-AF44-8935D8C7A492}"/>
                </a:ext>
              </a:extLst>
            </p:cNvPr>
            <p:cNvGrpSpPr/>
            <p:nvPr/>
          </p:nvGrpSpPr>
          <p:grpSpPr>
            <a:xfrm>
              <a:off x="5190382" y="3153064"/>
              <a:ext cx="1201886" cy="1354146"/>
              <a:chOff x="4378765" y="3814054"/>
              <a:chExt cx="1201886" cy="1354146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692A1D-DA7E-C22E-2B3B-2F4D68535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6204A69-5D1C-D824-BDA5-50B85BD560C6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6204A69-5D1C-D824-BDA5-50B85BD560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EF1B738-3ADB-9070-3436-4F198C8C7E59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EF1B738-3ADB-9070-3436-4F198C8C7E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64A583-2BEC-1F40-23B7-A142A8E99F3F}"/>
              </a:ext>
            </a:extLst>
          </p:cNvPr>
          <p:cNvSpPr txBox="1"/>
          <p:nvPr/>
        </p:nvSpPr>
        <p:spPr>
          <a:xfrm>
            <a:off x="1217829" y="4368909"/>
            <a:ext cx="975634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Gottesman-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Knill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Theorem</a:t>
            </a:r>
            <a:endParaRPr lang="en-US" sz="2800" dirty="0"/>
          </a:p>
          <a:p>
            <a:r>
              <a:rPr lang="en-US" sz="2800" dirty="0"/>
              <a:t>Clifford circuits can be classically simulated in polynomial time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622C4-7069-50A0-D768-F2B896BDD6C2}"/>
              </a:ext>
            </a:extLst>
          </p:cNvPr>
          <p:cNvSpPr txBox="1"/>
          <p:nvPr/>
        </p:nvSpPr>
        <p:spPr>
          <a:xfrm>
            <a:off x="1217829" y="2771873"/>
            <a:ext cx="975634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Universality</a:t>
            </a:r>
            <a:endParaRPr lang="en-US" sz="2800" dirty="0"/>
          </a:p>
          <a:p>
            <a:r>
              <a:rPr lang="en-US" sz="2800" dirty="0"/>
              <a:t>Clifford gates cannot represent all quantum computation</a:t>
            </a:r>
          </a:p>
        </p:txBody>
      </p:sp>
    </p:spTree>
    <p:extLst>
      <p:ext uri="{BB962C8B-B14F-4D97-AF65-F5344CB8AC3E}">
        <p14:creationId xmlns:p14="http://schemas.microsoft.com/office/powerpoint/2010/main" val="15854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Stabilizer Rank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71007B-51C3-26B1-F4D5-48F5D5753190}"/>
              </a:ext>
            </a:extLst>
          </p:cNvPr>
          <p:cNvGrpSpPr/>
          <p:nvPr/>
        </p:nvGrpSpPr>
        <p:grpSpPr>
          <a:xfrm>
            <a:off x="684028" y="1566226"/>
            <a:ext cx="4567895" cy="2019653"/>
            <a:chOff x="838200" y="3703370"/>
            <a:chExt cx="4567895" cy="2019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/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F507F-7965-5DB8-A9C6-5D384474C3D9}"/>
                </a:ext>
              </a:extLst>
            </p:cNvPr>
            <p:cNvCxnSpPr>
              <a:cxnSpLocks/>
            </p:cNvCxnSpPr>
            <p:nvPr/>
          </p:nvCxnSpPr>
          <p:spPr>
            <a:xfrm>
              <a:off x="3128659" y="4184258"/>
              <a:ext cx="14539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094DB6-B3A9-9A3E-E6DC-458E66AD1DA4}"/>
                </a:ext>
              </a:extLst>
            </p:cNvPr>
            <p:cNvGrpSpPr/>
            <p:nvPr/>
          </p:nvGrpSpPr>
          <p:grpSpPr>
            <a:xfrm>
              <a:off x="2884109" y="3703370"/>
              <a:ext cx="1201886" cy="1354146"/>
              <a:chOff x="4378765" y="3814054"/>
              <a:chExt cx="1201886" cy="135414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86DEFD3-2810-47D4-E6FA-5006A12A7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53C576D-BE2E-023C-B411-B90A1F6A39ED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332D88A-897A-A70B-B4CC-9895820460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AFBC87-B3D6-2C8C-E412-2E3701B3E0F9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>
              <a:off x="3137522" y="4852336"/>
              <a:ext cx="1173020" cy="165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/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|1⟩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3EA530-66A1-350E-B944-94391D0838CA}"/>
                </a:ext>
              </a:extLst>
            </p:cNvPr>
            <p:cNvSpPr txBox="1"/>
            <p:nvPr/>
          </p:nvSpPr>
          <p:spPr>
            <a:xfrm>
              <a:off x="2523872" y="5199803"/>
              <a:ext cx="2882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Gate injection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04E9E9-C0D9-4FBC-4C03-405332C37B73}"/>
                </a:ext>
              </a:extLst>
            </p:cNvPr>
            <p:cNvGrpSpPr/>
            <p:nvPr/>
          </p:nvGrpSpPr>
          <p:grpSpPr>
            <a:xfrm>
              <a:off x="3964984" y="4011111"/>
              <a:ext cx="440078" cy="1052129"/>
              <a:chOff x="3964984" y="4011111"/>
              <a:chExt cx="440078" cy="105212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404AFAB-EA8C-817C-0940-2D1EAE4DF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66048" y="4325609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052D66-E853-C1BF-E8B0-5CFF9F5E2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5290" y="4300797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FCD1BB-B4D7-A0F2-28F6-8DAC151C393E}"/>
                  </a:ext>
                </a:extLst>
              </p:cNvPr>
              <p:cNvSpPr txBox="1"/>
              <p:nvPr/>
            </p:nvSpPr>
            <p:spPr>
              <a:xfrm>
                <a:off x="3980578" y="4011111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B92BAF4-2FF9-08E9-D06E-EBF339E69D1A}"/>
                  </a:ext>
                </a:extLst>
              </p:cNvPr>
              <p:cNvGrpSpPr/>
              <p:nvPr/>
            </p:nvGrpSpPr>
            <p:grpSpPr>
              <a:xfrm>
                <a:off x="3964984" y="4614485"/>
                <a:ext cx="440078" cy="448755"/>
                <a:chOff x="3945114" y="4614485"/>
                <a:chExt cx="440078" cy="44875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6F0970-0127-FE62-46A2-ABDA8BCC9C32}"/>
                    </a:ext>
                  </a:extLst>
                </p:cNvPr>
                <p:cNvSpPr/>
                <p:nvPr/>
              </p:nvSpPr>
              <p:spPr>
                <a:xfrm>
                  <a:off x="3972746" y="4758714"/>
                  <a:ext cx="345558" cy="2096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8864EAB-27B2-404C-594D-D17C42D32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7466" y="4614485"/>
                  <a:ext cx="337726" cy="448755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D0EB07E-C46E-AABC-9FA2-3B307C841C89}"/>
                    </a:ext>
                  </a:extLst>
                </p:cNvPr>
                <p:cNvSpPr txBox="1"/>
                <p:nvPr/>
              </p:nvSpPr>
              <p:spPr>
                <a:xfrm>
                  <a:off x="3945114" y="4684267"/>
                  <a:ext cx="34555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/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750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E4730A-27DE-D639-1701-401E2D308A11}"/>
                  </a:ext>
                </a:extLst>
              </p:cNvPr>
              <p:cNvSpPr txBox="1"/>
              <p:nvPr/>
            </p:nvSpPr>
            <p:spPr>
              <a:xfrm>
                <a:off x="5724065" y="1429145"/>
                <a:ext cx="5072227" cy="13387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Clifford+T circuit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T gates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32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followed by Clifford operations</a:t>
                </a:r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E4730A-27DE-D639-1701-401E2D308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65" y="1429145"/>
                <a:ext cx="5072227" cy="1338764"/>
              </a:xfrm>
              <a:prstGeom prst="rect">
                <a:avLst/>
              </a:prstGeom>
              <a:blipFill>
                <a:blip r:embed="rId14"/>
                <a:stretch>
                  <a:fillRect l="-1923" t="-3636" b="-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B6D7B7-3E85-188A-112D-E65CB78B57BC}"/>
                  </a:ext>
                </a:extLst>
              </p:cNvPr>
              <p:cNvSpPr txBox="1"/>
              <p:nvPr/>
            </p:nvSpPr>
            <p:spPr>
              <a:xfrm>
                <a:off x="5276181" y="2926096"/>
                <a:ext cx="6095114" cy="64633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Gottesman-</a:t>
                </a:r>
                <a:r>
                  <a:rPr lang="en-US" sz="18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Knill</a:t>
                </a:r>
                <a:r>
                  <a:rPr 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Theorem</a:t>
                </a:r>
                <a:endParaRPr lang="en-US" sz="1800" dirty="0"/>
              </a:p>
              <a:p>
                <a:r>
                  <a:rPr lang="en-US" sz="1800" dirty="0"/>
                  <a:t>Clifford circuits, starting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is classically </a:t>
                </a:r>
                <a:r>
                  <a:rPr lang="en-US" sz="1800" dirty="0" err="1"/>
                  <a:t>simulatable</a:t>
                </a:r>
                <a:endParaRPr lang="en-US" sz="1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B6D7B7-3E85-188A-112D-E65CB78B5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181" y="2926096"/>
                <a:ext cx="6095114" cy="646331"/>
              </a:xfrm>
              <a:prstGeom prst="rect">
                <a:avLst/>
              </a:prstGeom>
              <a:blipFill>
                <a:blip r:embed="rId15"/>
                <a:stretch>
                  <a:fillRect l="-10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BF5A52-C92F-445B-C141-512F25E711DE}"/>
                  </a:ext>
                </a:extLst>
              </p:cNvPr>
              <p:cNvSpPr txBox="1"/>
              <p:nvPr/>
            </p:nvSpPr>
            <p:spPr>
              <a:xfrm>
                <a:off x="494414" y="4223814"/>
                <a:ext cx="11313042" cy="19212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there are Clifford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Then Clifford+T circuit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T gates can be classically simulated in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BF5A52-C92F-445B-C141-512F25E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14" y="4223814"/>
                <a:ext cx="11313042" cy="1921295"/>
              </a:xfrm>
              <a:prstGeom prst="rect">
                <a:avLst/>
              </a:prstGeom>
              <a:blipFill>
                <a:blip r:embed="rId16"/>
                <a:stretch>
                  <a:fillRect l="-808" t="-22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19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Stabilizer Rank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71007B-51C3-26B1-F4D5-48F5D5753190}"/>
              </a:ext>
            </a:extLst>
          </p:cNvPr>
          <p:cNvGrpSpPr/>
          <p:nvPr/>
        </p:nvGrpSpPr>
        <p:grpSpPr>
          <a:xfrm>
            <a:off x="684028" y="1566226"/>
            <a:ext cx="4567895" cy="2019653"/>
            <a:chOff x="838200" y="3703370"/>
            <a:chExt cx="4567895" cy="2019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/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B7993E6-7224-0C7A-2C9B-566675B29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561" y="3974590"/>
                  <a:ext cx="489098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F507F-7965-5DB8-A9C6-5D384474C3D9}"/>
                </a:ext>
              </a:extLst>
            </p:cNvPr>
            <p:cNvCxnSpPr>
              <a:cxnSpLocks/>
            </p:cNvCxnSpPr>
            <p:nvPr/>
          </p:nvCxnSpPr>
          <p:spPr>
            <a:xfrm>
              <a:off x="3128659" y="4184258"/>
              <a:ext cx="14539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094DB6-B3A9-9A3E-E6DC-458E66AD1DA4}"/>
                </a:ext>
              </a:extLst>
            </p:cNvPr>
            <p:cNvGrpSpPr/>
            <p:nvPr/>
          </p:nvGrpSpPr>
          <p:grpSpPr>
            <a:xfrm>
              <a:off x="2884109" y="3703370"/>
              <a:ext cx="1201886" cy="1354146"/>
              <a:chOff x="4378765" y="3814054"/>
              <a:chExt cx="1201886" cy="135414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86DEFD3-2810-47D4-E6FA-5006A12A7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715" y="4263672"/>
                <a:ext cx="0" cy="699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oMath>
                      </m:oMathPara>
                    </a14:m>
                    <a:endParaRPr lang="en-US" sz="6000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0839493-3DB2-D2DB-63A2-E9CE3762BA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378765" y="3814054"/>
                    <a:ext cx="1201886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53C576D-BE2E-023C-B411-B90A1F6A39ED}"/>
                      </a:ext>
                    </a:extLst>
                  </p:cNvPr>
                  <p:cNvSpPr txBox="1"/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332D88A-897A-A70B-B4CC-9895820460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>
                    <a:off x="4660651" y="4768090"/>
                    <a:ext cx="638116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AFBC87-B3D6-2C8C-E412-2E3701B3E0F9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>
              <a:off x="3137522" y="4852336"/>
              <a:ext cx="1173020" cy="165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/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|1⟩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BB168B-E8AD-DF63-3F72-BD6462CE1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481593"/>
                  <a:ext cx="2414508" cy="71115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3EA530-66A1-350E-B944-94391D0838CA}"/>
                </a:ext>
              </a:extLst>
            </p:cNvPr>
            <p:cNvSpPr txBox="1"/>
            <p:nvPr/>
          </p:nvSpPr>
          <p:spPr>
            <a:xfrm>
              <a:off x="2523872" y="5199803"/>
              <a:ext cx="2882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Gate injection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804E9E9-C0D9-4FBC-4C03-405332C37B73}"/>
                </a:ext>
              </a:extLst>
            </p:cNvPr>
            <p:cNvGrpSpPr/>
            <p:nvPr/>
          </p:nvGrpSpPr>
          <p:grpSpPr>
            <a:xfrm>
              <a:off x="3964984" y="4011111"/>
              <a:ext cx="440078" cy="1052129"/>
              <a:chOff x="3964984" y="4011111"/>
              <a:chExt cx="440078" cy="105212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404AFAB-EA8C-817C-0940-2D1EAE4DF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66048" y="4325609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052D66-E853-C1BF-E8B0-5CFF9F5E2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5290" y="4300797"/>
                <a:ext cx="7726" cy="52862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FCD1BB-B4D7-A0F2-28F6-8DAC151C393E}"/>
                  </a:ext>
                </a:extLst>
              </p:cNvPr>
              <p:cNvSpPr txBox="1"/>
              <p:nvPr/>
            </p:nvSpPr>
            <p:spPr>
              <a:xfrm>
                <a:off x="3980578" y="4011111"/>
                <a:ext cx="34555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B92BAF4-2FF9-08E9-D06E-EBF339E69D1A}"/>
                  </a:ext>
                </a:extLst>
              </p:cNvPr>
              <p:cNvGrpSpPr/>
              <p:nvPr/>
            </p:nvGrpSpPr>
            <p:grpSpPr>
              <a:xfrm>
                <a:off x="3964984" y="4614485"/>
                <a:ext cx="440078" cy="448755"/>
                <a:chOff x="3945114" y="4614485"/>
                <a:chExt cx="440078" cy="44875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A6F0970-0127-FE62-46A2-ABDA8BCC9C32}"/>
                    </a:ext>
                  </a:extLst>
                </p:cNvPr>
                <p:cNvSpPr/>
                <p:nvPr/>
              </p:nvSpPr>
              <p:spPr>
                <a:xfrm>
                  <a:off x="3972746" y="4758714"/>
                  <a:ext cx="345558" cy="2096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8864EAB-27B2-404C-594D-D17C42D32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7466" y="4614485"/>
                  <a:ext cx="337726" cy="448755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D0EB07E-C46E-AABC-9FA2-3B307C841C89}"/>
                    </a:ext>
                  </a:extLst>
                </p:cNvPr>
                <p:cNvSpPr txBox="1"/>
                <p:nvPr/>
              </p:nvSpPr>
              <p:spPr>
                <a:xfrm>
                  <a:off x="3945114" y="4684267"/>
                  <a:ext cx="34555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/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285D44-F602-4A2E-FD69-2B80D6E03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53" y="4004305"/>
                  <a:ext cx="48909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750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E4730A-27DE-D639-1701-401E2D308A11}"/>
                  </a:ext>
                </a:extLst>
              </p:cNvPr>
              <p:cNvSpPr txBox="1"/>
              <p:nvPr/>
            </p:nvSpPr>
            <p:spPr>
              <a:xfrm>
                <a:off x="5724065" y="1429145"/>
                <a:ext cx="5072227" cy="13387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Clifford+T circuit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T gates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32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followed by Clifford operations</a:t>
                </a:r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E4730A-27DE-D639-1701-401E2D308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65" y="1429145"/>
                <a:ext cx="5072227" cy="1338764"/>
              </a:xfrm>
              <a:prstGeom prst="rect">
                <a:avLst/>
              </a:prstGeom>
              <a:blipFill>
                <a:blip r:embed="rId14"/>
                <a:stretch>
                  <a:fillRect l="-1923" t="-3636" b="-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B6D7B7-3E85-188A-112D-E65CB78B57BC}"/>
                  </a:ext>
                </a:extLst>
              </p:cNvPr>
              <p:cNvSpPr txBox="1"/>
              <p:nvPr/>
            </p:nvSpPr>
            <p:spPr>
              <a:xfrm>
                <a:off x="5276181" y="2926096"/>
                <a:ext cx="6095114" cy="64633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Gottesman-</a:t>
                </a:r>
                <a:r>
                  <a:rPr lang="en-US" sz="18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Knill</a:t>
                </a:r>
                <a:r>
                  <a:rPr lang="en-US" sz="1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Theorem</a:t>
                </a:r>
                <a:endParaRPr lang="en-US" sz="1800" dirty="0"/>
              </a:p>
              <a:p>
                <a:r>
                  <a:rPr lang="en-US" sz="1800" dirty="0"/>
                  <a:t>Clifford circuits, starting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, is classically </a:t>
                </a:r>
                <a:r>
                  <a:rPr lang="en-US" sz="1800" dirty="0" err="1"/>
                  <a:t>simulatable</a:t>
                </a:r>
                <a:endParaRPr lang="en-US" sz="1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B6D7B7-3E85-188A-112D-E65CB78B5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181" y="2926096"/>
                <a:ext cx="6095114" cy="646331"/>
              </a:xfrm>
              <a:prstGeom prst="rect">
                <a:avLst/>
              </a:prstGeom>
              <a:blipFill>
                <a:blip r:embed="rId15"/>
                <a:stretch>
                  <a:fillRect l="-10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BF5A52-C92F-445B-C141-512F25E711DE}"/>
                  </a:ext>
                </a:extLst>
              </p:cNvPr>
              <p:cNvSpPr txBox="1"/>
              <p:nvPr/>
            </p:nvSpPr>
            <p:spPr>
              <a:xfrm>
                <a:off x="494414" y="4223814"/>
                <a:ext cx="11313042" cy="19212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there are Clifford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Then Clifford+T circuit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T gates can be classically simulated in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BF5A52-C92F-445B-C141-512F25E7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14" y="4223814"/>
                <a:ext cx="11313042" cy="1921295"/>
              </a:xfrm>
              <a:prstGeom prst="rect">
                <a:avLst/>
              </a:prstGeom>
              <a:blipFill>
                <a:blip r:embed="rId16"/>
                <a:stretch>
                  <a:fillRect l="-808" t="-22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C4124BF-CC9E-AD59-90C0-3CD640A80EDC}"/>
              </a:ext>
            </a:extLst>
          </p:cNvPr>
          <p:cNvSpPr/>
          <p:nvPr/>
        </p:nvSpPr>
        <p:spPr>
          <a:xfrm>
            <a:off x="7841511" y="4721812"/>
            <a:ext cx="1190847" cy="5038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Stabilizer state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88940-DD97-C99F-A3F3-858E852AD23A}"/>
              </a:ext>
            </a:extLst>
          </p:cNvPr>
          <p:cNvSpPr/>
          <p:nvPr/>
        </p:nvSpPr>
        <p:spPr>
          <a:xfrm>
            <a:off x="6820785" y="4910701"/>
            <a:ext cx="1073889" cy="6804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1EB4CBA-92F5-1997-F8C3-2AE394570141}"/>
              </a:ext>
            </a:extLst>
          </p:cNvPr>
          <p:cNvSpPr/>
          <p:nvPr/>
        </p:nvSpPr>
        <p:spPr>
          <a:xfrm>
            <a:off x="4866367" y="4311243"/>
            <a:ext cx="597198" cy="503827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497229-FE61-FAA7-EB41-E1D8E2597E8B}"/>
              </a:ext>
            </a:extLst>
          </p:cNvPr>
          <p:cNvSpPr/>
          <p:nvPr/>
        </p:nvSpPr>
        <p:spPr>
          <a:xfrm>
            <a:off x="5388252" y="3858268"/>
            <a:ext cx="1190847" cy="50382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Stabilizer rank</a:t>
            </a:r>
          </a:p>
        </p:txBody>
      </p:sp>
    </p:spTree>
    <p:extLst>
      <p:ext uri="{BB962C8B-B14F-4D97-AF65-F5344CB8AC3E}">
        <p14:creationId xmlns:p14="http://schemas.microsoft.com/office/powerpoint/2010/main" val="67799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Stabilizer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9F7990-45D2-C2C9-1796-ADAE4FF07FF7}"/>
                  </a:ext>
                </a:extLst>
              </p:cNvPr>
              <p:cNvSpPr txBox="1"/>
              <p:nvPr/>
            </p:nvSpPr>
            <p:spPr>
              <a:xfrm>
                <a:off x="2041704" y="1691797"/>
                <a:ext cx="8108591" cy="13678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Conjecture</a:t>
                </a:r>
              </a:p>
              <a:p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is a linear combination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/>
                  <a:t> stabilizer states, then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9F7990-45D2-C2C9-1796-ADAE4FF0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04" y="1691797"/>
                <a:ext cx="8108591" cy="1367810"/>
              </a:xfrm>
              <a:prstGeom prst="rect">
                <a:avLst/>
              </a:prstGeom>
              <a:blipFill>
                <a:blip r:embed="rId2"/>
                <a:stretch>
                  <a:fillRect l="-1579" t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6725D-7227-9877-A653-A12D0AE7B56E}"/>
                  </a:ext>
                </a:extLst>
              </p:cNvPr>
              <p:cNvSpPr txBox="1"/>
              <p:nvPr/>
            </p:nvSpPr>
            <p:spPr>
              <a:xfrm>
                <a:off x="8975649" y="482084"/>
                <a:ext cx="2528779" cy="71115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6725D-7227-9877-A653-A12D0AE7B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649" y="482084"/>
                <a:ext cx="2528779" cy="711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4292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Stabilizer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9F7990-45D2-C2C9-1796-ADAE4FF07FF7}"/>
                  </a:ext>
                </a:extLst>
              </p:cNvPr>
              <p:cNvSpPr txBox="1"/>
              <p:nvPr/>
            </p:nvSpPr>
            <p:spPr>
              <a:xfrm>
                <a:off x="2041704" y="1691797"/>
                <a:ext cx="8108591" cy="13678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Conjecture</a:t>
                </a:r>
              </a:p>
              <a:p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is a linear combination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/>
                  <a:t> stabilizer states, then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9F7990-45D2-C2C9-1796-ADAE4FF0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04" y="1691797"/>
                <a:ext cx="8108591" cy="1367810"/>
              </a:xfrm>
              <a:prstGeom prst="rect">
                <a:avLst/>
              </a:prstGeom>
              <a:blipFill>
                <a:blip r:embed="rId2"/>
                <a:stretch>
                  <a:fillRect l="-1579" t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19E0799-02CB-6732-F5FB-1E06D8689CC4}"/>
              </a:ext>
            </a:extLst>
          </p:cNvPr>
          <p:cNvSpPr txBox="1"/>
          <p:nvPr/>
        </p:nvSpPr>
        <p:spPr>
          <a:xfrm>
            <a:off x="9088634" y="5132531"/>
            <a:ext cx="1997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Bravyi</a:t>
            </a:r>
            <a:r>
              <a:rPr lang="en-US" sz="1600" dirty="0"/>
              <a:t>, Gosset’16]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6725D-7227-9877-A653-A12D0AE7B56E}"/>
                  </a:ext>
                </a:extLst>
              </p:cNvPr>
              <p:cNvSpPr txBox="1"/>
              <p:nvPr/>
            </p:nvSpPr>
            <p:spPr>
              <a:xfrm>
                <a:off x="8975649" y="482084"/>
                <a:ext cx="2528779" cy="71115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6725D-7227-9877-A653-A12D0AE7B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649" y="482084"/>
                <a:ext cx="2528779" cy="711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E28894-CBD4-782A-1B84-69A2CD6203A0}"/>
              </a:ext>
            </a:extLst>
          </p:cNvPr>
          <p:cNvCxnSpPr>
            <a:cxnSpLocks/>
          </p:cNvCxnSpPr>
          <p:nvPr/>
        </p:nvCxnSpPr>
        <p:spPr>
          <a:xfrm>
            <a:off x="902882" y="4306186"/>
            <a:ext cx="103862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0D8576D-6247-49E0-A9E3-156D2B5409B8}"/>
              </a:ext>
            </a:extLst>
          </p:cNvPr>
          <p:cNvSpPr txBox="1"/>
          <p:nvPr/>
        </p:nvSpPr>
        <p:spPr>
          <a:xfrm>
            <a:off x="10983654" y="5132512"/>
            <a:ext cx="740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Trivial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F41257-33B9-B115-76F5-66947540B08C}"/>
              </a:ext>
            </a:extLst>
          </p:cNvPr>
          <p:cNvCxnSpPr>
            <a:cxnSpLocks/>
          </p:cNvCxnSpPr>
          <p:nvPr/>
        </p:nvCxnSpPr>
        <p:spPr>
          <a:xfrm flipH="1" flipV="1">
            <a:off x="11086226" y="4309152"/>
            <a:ext cx="245435" cy="82337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3558F7-964E-9CB8-3CA3-AA433421D47E}"/>
                  </a:ext>
                </a:extLst>
              </p:cNvPr>
              <p:cNvSpPr txBox="1"/>
              <p:nvPr/>
            </p:nvSpPr>
            <p:spPr>
              <a:xfrm>
                <a:off x="10681578" y="3946542"/>
                <a:ext cx="753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3558F7-964E-9CB8-3CA3-AA433421D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578" y="3946542"/>
                <a:ext cx="7535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794911-C71A-6393-452C-F9D35E41291B}"/>
                  </a:ext>
                </a:extLst>
              </p:cNvPr>
              <p:cNvSpPr txBox="1"/>
              <p:nvPr/>
            </p:nvSpPr>
            <p:spPr>
              <a:xfrm>
                <a:off x="9804286" y="3935247"/>
                <a:ext cx="753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0.23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794911-C71A-6393-452C-F9D35E412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286" y="3935247"/>
                <a:ext cx="753583" cy="369332"/>
              </a:xfrm>
              <a:prstGeom prst="rect">
                <a:avLst/>
              </a:prstGeom>
              <a:blipFill>
                <a:blip r:embed="rId8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4C248A4-AC08-D4C5-F9DF-9C40B3C0017B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0087430" y="4315874"/>
            <a:ext cx="93648" cy="81665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BAFA4D3-0396-58C2-B884-44A147E13951}"/>
                  </a:ext>
                </a:extLst>
              </p:cNvPr>
              <p:cNvSpPr txBox="1"/>
              <p:nvPr/>
            </p:nvSpPr>
            <p:spPr>
              <a:xfrm>
                <a:off x="8222067" y="3875935"/>
                <a:ext cx="7535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BAFA4D3-0396-58C2-B884-44A147E13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67" y="3875935"/>
                <a:ext cx="753583" cy="461665"/>
              </a:xfrm>
              <a:prstGeom prst="rect">
                <a:avLst/>
              </a:prstGeom>
              <a:blipFill>
                <a:blip r:embed="rId9"/>
                <a:stretch>
                  <a:fillRect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6965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Stabilizer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9F7990-45D2-C2C9-1796-ADAE4FF07FF7}"/>
                  </a:ext>
                </a:extLst>
              </p:cNvPr>
              <p:cNvSpPr txBox="1"/>
              <p:nvPr/>
            </p:nvSpPr>
            <p:spPr>
              <a:xfrm>
                <a:off x="2041704" y="1691797"/>
                <a:ext cx="8108591" cy="13678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Conjecture</a:t>
                </a:r>
              </a:p>
              <a:p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is a linear combination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/>
                  <a:t> stabilizer states, then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9F7990-45D2-C2C9-1796-ADAE4FF0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04" y="1691797"/>
                <a:ext cx="8108591" cy="1367810"/>
              </a:xfrm>
              <a:prstGeom prst="rect">
                <a:avLst/>
              </a:prstGeom>
              <a:blipFill>
                <a:blip r:embed="rId2"/>
                <a:stretch>
                  <a:fillRect l="-1579" t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2C000D1-28A2-1CD6-83BD-5DDC70DB2A48}"/>
              </a:ext>
            </a:extLst>
          </p:cNvPr>
          <p:cNvSpPr txBox="1"/>
          <p:nvPr/>
        </p:nvSpPr>
        <p:spPr>
          <a:xfrm>
            <a:off x="2315358" y="5117197"/>
            <a:ext cx="2206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[Labib’22]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Lovitz</a:t>
            </a:r>
            <a:r>
              <a:rPr lang="en-US" sz="1600" dirty="0"/>
              <a:t>, Steffan’22]</a:t>
            </a:r>
          </a:p>
          <a:p>
            <a:r>
              <a:rPr lang="en-US" sz="1600" dirty="0"/>
              <a:t>[Peleg, </a:t>
            </a:r>
            <a:r>
              <a:rPr lang="en-US" sz="1600" dirty="0" err="1"/>
              <a:t>Shpilka</a:t>
            </a:r>
            <a:r>
              <a:rPr lang="en-US" sz="1600" dirty="0"/>
              <a:t>, Volk’22]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9E0799-02CB-6732-F5FB-1E06D8689CC4}"/>
              </a:ext>
            </a:extLst>
          </p:cNvPr>
          <p:cNvSpPr txBox="1"/>
          <p:nvPr/>
        </p:nvSpPr>
        <p:spPr>
          <a:xfrm>
            <a:off x="9088634" y="5132531"/>
            <a:ext cx="1997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Bravyi</a:t>
            </a:r>
            <a:r>
              <a:rPr lang="en-US" sz="1600" dirty="0"/>
              <a:t>, Gosset’16]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6725D-7227-9877-A653-A12D0AE7B56E}"/>
                  </a:ext>
                </a:extLst>
              </p:cNvPr>
              <p:cNvSpPr txBox="1"/>
              <p:nvPr/>
            </p:nvSpPr>
            <p:spPr>
              <a:xfrm>
                <a:off x="8975649" y="482084"/>
                <a:ext cx="2528779" cy="71115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6725D-7227-9877-A653-A12D0AE7B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649" y="482084"/>
                <a:ext cx="2528779" cy="711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E28894-CBD4-782A-1B84-69A2CD6203A0}"/>
              </a:ext>
            </a:extLst>
          </p:cNvPr>
          <p:cNvCxnSpPr>
            <a:cxnSpLocks/>
          </p:cNvCxnSpPr>
          <p:nvPr/>
        </p:nvCxnSpPr>
        <p:spPr>
          <a:xfrm>
            <a:off x="902882" y="4306186"/>
            <a:ext cx="103862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DBACEB-9AB1-6911-282B-ED0E630B16AF}"/>
              </a:ext>
            </a:extLst>
          </p:cNvPr>
          <p:cNvSpPr txBox="1"/>
          <p:nvPr/>
        </p:nvSpPr>
        <p:spPr>
          <a:xfrm>
            <a:off x="4288788" y="5117197"/>
            <a:ext cx="267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Mehraban</a:t>
            </a:r>
            <a:r>
              <a:rPr lang="en-US" sz="1600" dirty="0"/>
              <a:t>, Tahmasbi’24]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9165A-74FF-C64A-F75C-B801D39EB5D5}"/>
              </a:ext>
            </a:extLst>
          </p:cNvPr>
          <p:cNvSpPr txBox="1"/>
          <p:nvPr/>
        </p:nvSpPr>
        <p:spPr>
          <a:xfrm>
            <a:off x="68668" y="5132531"/>
            <a:ext cx="2344923" cy="33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Bravyi</a:t>
            </a:r>
            <a:r>
              <a:rPr lang="en-US" sz="1600" dirty="0"/>
              <a:t>, Smith, Smolin’16]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617287-24F8-C38E-567E-5DEAEEF307F0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241130" y="4306186"/>
            <a:ext cx="165792" cy="82634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F22F7C-1F3C-F774-FA61-42695FC6BED8}"/>
                  </a:ext>
                </a:extLst>
              </p:cNvPr>
              <p:cNvSpPr txBox="1"/>
              <p:nvPr/>
            </p:nvSpPr>
            <p:spPr>
              <a:xfrm>
                <a:off x="945425" y="3904277"/>
                <a:ext cx="753583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F22F7C-1F3C-F774-FA61-42695FC6B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25" y="3904277"/>
                <a:ext cx="753583" cy="404983"/>
              </a:xfrm>
              <a:prstGeom prst="rect">
                <a:avLst/>
              </a:prstGeom>
              <a:blipFill>
                <a:blip r:embed="rId4"/>
                <a:stretch>
                  <a:fillRect r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2FF70F-EED3-FD6E-3D7F-6520F3B9207D}"/>
              </a:ext>
            </a:extLst>
          </p:cNvPr>
          <p:cNvCxnSpPr>
            <a:cxnSpLocks/>
          </p:cNvCxnSpPr>
          <p:nvPr/>
        </p:nvCxnSpPr>
        <p:spPr>
          <a:xfrm flipH="1" flipV="1">
            <a:off x="2792699" y="4293818"/>
            <a:ext cx="245435" cy="82337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C44E23-BCD7-9236-9FD8-17B7134645D9}"/>
                  </a:ext>
                </a:extLst>
              </p:cNvPr>
              <p:cNvSpPr txBox="1"/>
              <p:nvPr/>
            </p:nvSpPr>
            <p:spPr>
              <a:xfrm>
                <a:off x="2253266" y="3946542"/>
                <a:ext cx="753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C44E23-BCD7-9236-9FD8-17B713464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66" y="3946542"/>
                <a:ext cx="7535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1E9585A-9002-5C32-E27C-D4001D00050D}"/>
              </a:ext>
            </a:extLst>
          </p:cNvPr>
          <p:cNvCxnSpPr>
            <a:cxnSpLocks/>
          </p:cNvCxnSpPr>
          <p:nvPr/>
        </p:nvCxnSpPr>
        <p:spPr>
          <a:xfrm flipH="1" flipV="1">
            <a:off x="4506873" y="4301203"/>
            <a:ext cx="245435" cy="82337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36BF3F-7882-1BF7-FE1E-6E11FD210EC2}"/>
                  </a:ext>
                </a:extLst>
              </p:cNvPr>
              <p:cNvSpPr txBox="1"/>
              <p:nvPr/>
            </p:nvSpPr>
            <p:spPr>
              <a:xfrm>
                <a:off x="3006849" y="3584028"/>
                <a:ext cx="267650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36BF3F-7882-1BF7-FE1E-6E11FD21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49" y="3584028"/>
                <a:ext cx="267650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0D8576D-6247-49E0-A9E3-156D2B5409B8}"/>
              </a:ext>
            </a:extLst>
          </p:cNvPr>
          <p:cNvSpPr txBox="1"/>
          <p:nvPr/>
        </p:nvSpPr>
        <p:spPr>
          <a:xfrm>
            <a:off x="10983654" y="5132512"/>
            <a:ext cx="740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Trivial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F41257-33B9-B115-76F5-66947540B08C}"/>
              </a:ext>
            </a:extLst>
          </p:cNvPr>
          <p:cNvCxnSpPr>
            <a:cxnSpLocks/>
          </p:cNvCxnSpPr>
          <p:nvPr/>
        </p:nvCxnSpPr>
        <p:spPr>
          <a:xfrm flipH="1" flipV="1">
            <a:off x="11086226" y="4309152"/>
            <a:ext cx="245435" cy="82337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3558F7-964E-9CB8-3CA3-AA433421D47E}"/>
                  </a:ext>
                </a:extLst>
              </p:cNvPr>
              <p:cNvSpPr txBox="1"/>
              <p:nvPr/>
            </p:nvSpPr>
            <p:spPr>
              <a:xfrm>
                <a:off x="10681578" y="3946542"/>
                <a:ext cx="753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3558F7-964E-9CB8-3CA3-AA433421D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578" y="3946542"/>
                <a:ext cx="7535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794911-C71A-6393-452C-F9D35E41291B}"/>
                  </a:ext>
                </a:extLst>
              </p:cNvPr>
              <p:cNvSpPr txBox="1"/>
              <p:nvPr/>
            </p:nvSpPr>
            <p:spPr>
              <a:xfrm>
                <a:off x="9804286" y="3935247"/>
                <a:ext cx="753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0.23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794911-C71A-6393-452C-F9D35E412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286" y="3935247"/>
                <a:ext cx="753583" cy="369332"/>
              </a:xfrm>
              <a:prstGeom prst="rect">
                <a:avLst/>
              </a:prstGeom>
              <a:blipFill>
                <a:blip r:embed="rId8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4C248A4-AC08-D4C5-F9DF-9C40B3C0017B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0087430" y="4315874"/>
            <a:ext cx="93648" cy="81665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BAFA4D3-0396-58C2-B884-44A147E13951}"/>
                  </a:ext>
                </a:extLst>
              </p:cNvPr>
              <p:cNvSpPr txBox="1"/>
              <p:nvPr/>
            </p:nvSpPr>
            <p:spPr>
              <a:xfrm>
                <a:off x="8222067" y="3875935"/>
                <a:ext cx="7535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BAFA4D3-0396-58C2-B884-44A147E13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67" y="3875935"/>
                <a:ext cx="753583" cy="461665"/>
              </a:xfrm>
              <a:prstGeom prst="rect">
                <a:avLst/>
              </a:prstGeom>
              <a:blipFill>
                <a:blip r:embed="rId9"/>
                <a:stretch>
                  <a:fillRect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6508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Stabilizer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9F7990-45D2-C2C9-1796-ADAE4FF07FF7}"/>
                  </a:ext>
                </a:extLst>
              </p:cNvPr>
              <p:cNvSpPr txBox="1"/>
              <p:nvPr/>
            </p:nvSpPr>
            <p:spPr>
              <a:xfrm>
                <a:off x="2041704" y="1691797"/>
                <a:ext cx="8108591" cy="13678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Conjecture</a:t>
                </a:r>
              </a:p>
              <a:p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is a linear combination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/>
                  <a:t> stabilizer states, then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9F7990-45D2-C2C9-1796-ADAE4FF0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04" y="1691797"/>
                <a:ext cx="8108591" cy="1367810"/>
              </a:xfrm>
              <a:prstGeom prst="rect">
                <a:avLst/>
              </a:prstGeom>
              <a:blipFill>
                <a:blip r:embed="rId2"/>
                <a:stretch>
                  <a:fillRect l="-1579" t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2C000D1-28A2-1CD6-83BD-5DDC70DB2A48}"/>
              </a:ext>
            </a:extLst>
          </p:cNvPr>
          <p:cNvSpPr txBox="1"/>
          <p:nvPr/>
        </p:nvSpPr>
        <p:spPr>
          <a:xfrm>
            <a:off x="2315358" y="5117197"/>
            <a:ext cx="2206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[Labib’22]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Lovitz</a:t>
            </a:r>
            <a:r>
              <a:rPr lang="en-US" sz="1600" dirty="0"/>
              <a:t>, Steffan’22]</a:t>
            </a:r>
          </a:p>
          <a:p>
            <a:r>
              <a:rPr lang="en-US" sz="1600" dirty="0"/>
              <a:t>[Peleg, </a:t>
            </a:r>
            <a:r>
              <a:rPr lang="en-US" sz="1600" dirty="0" err="1"/>
              <a:t>Shpilka</a:t>
            </a:r>
            <a:r>
              <a:rPr lang="en-US" sz="1600" dirty="0"/>
              <a:t>, Volk’22]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9E0799-02CB-6732-F5FB-1E06D8689CC4}"/>
              </a:ext>
            </a:extLst>
          </p:cNvPr>
          <p:cNvSpPr txBox="1"/>
          <p:nvPr/>
        </p:nvSpPr>
        <p:spPr>
          <a:xfrm>
            <a:off x="9088634" y="5132531"/>
            <a:ext cx="1997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Bravyi</a:t>
            </a:r>
            <a:r>
              <a:rPr lang="en-US" sz="1600" dirty="0"/>
              <a:t>, Gosset’16]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6725D-7227-9877-A653-A12D0AE7B56E}"/>
                  </a:ext>
                </a:extLst>
              </p:cNvPr>
              <p:cNvSpPr txBox="1"/>
              <p:nvPr/>
            </p:nvSpPr>
            <p:spPr>
              <a:xfrm>
                <a:off x="8975649" y="482084"/>
                <a:ext cx="2528779" cy="71115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46725D-7227-9877-A653-A12D0AE7B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649" y="482084"/>
                <a:ext cx="2528779" cy="711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E28894-CBD4-782A-1B84-69A2CD6203A0}"/>
              </a:ext>
            </a:extLst>
          </p:cNvPr>
          <p:cNvCxnSpPr>
            <a:cxnSpLocks/>
          </p:cNvCxnSpPr>
          <p:nvPr/>
        </p:nvCxnSpPr>
        <p:spPr>
          <a:xfrm>
            <a:off x="902882" y="4306186"/>
            <a:ext cx="103862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DBACEB-9AB1-6911-282B-ED0E630B16AF}"/>
              </a:ext>
            </a:extLst>
          </p:cNvPr>
          <p:cNvSpPr txBox="1"/>
          <p:nvPr/>
        </p:nvSpPr>
        <p:spPr>
          <a:xfrm>
            <a:off x="4288788" y="5117197"/>
            <a:ext cx="267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Mehraban</a:t>
            </a:r>
            <a:r>
              <a:rPr lang="en-US" sz="1600" dirty="0"/>
              <a:t>, Tahmasbi’24]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9165A-74FF-C64A-F75C-B801D39EB5D5}"/>
              </a:ext>
            </a:extLst>
          </p:cNvPr>
          <p:cNvSpPr txBox="1"/>
          <p:nvPr/>
        </p:nvSpPr>
        <p:spPr>
          <a:xfrm>
            <a:off x="68668" y="5132531"/>
            <a:ext cx="2344923" cy="33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Bravyi</a:t>
            </a:r>
            <a:r>
              <a:rPr lang="en-US" sz="1600" dirty="0"/>
              <a:t>, Smith, Smolin’16]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617287-24F8-C38E-567E-5DEAEEF307F0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241130" y="4306186"/>
            <a:ext cx="165792" cy="82634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F22F7C-1F3C-F774-FA61-42695FC6BED8}"/>
                  </a:ext>
                </a:extLst>
              </p:cNvPr>
              <p:cNvSpPr txBox="1"/>
              <p:nvPr/>
            </p:nvSpPr>
            <p:spPr>
              <a:xfrm>
                <a:off x="945425" y="3904277"/>
                <a:ext cx="753583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F22F7C-1F3C-F774-FA61-42695FC6B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25" y="3904277"/>
                <a:ext cx="753583" cy="404983"/>
              </a:xfrm>
              <a:prstGeom prst="rect">
                <a:avLst/>
              </a:prstGeom>
              <a:blipFill>
                <a:blip r:embed="rId4"/>
                <a:stretch>
                  <a:fillRect r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2FF70F-EED3-FD6E-3D7F-6520F3B9207D}"/>
              </a:ext>
            </a:extLst>
          </p:cNvPr>
          <p:cNvCxnSpPr>
            <a:cxnSpLocks/>
          </p:cNvCxnSpPr>
          <p:nvPr/>
        </p:nvCxnSpPr>
        <p:spPr>
          <a:xfrm flipH="1" flipV="1">
            <a:off x="2792699" y="4293818"/>
            <a:ext cx="245435" cy="82337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C44E23-BCD7-9236-9FD8-17B7134645D9}"/>
                  </a:ext>
                </a:extLst>
              </p:cNvPr>
              <p:cNvSpPr txBox="1"/>
              <p:nvPr/>
            </p:nvSpPr>
            <p:spPr>
              <a:xfrm>
                <a:off x="2253266" y="3946542"/>
                <a:ext cx="753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C44E23-BCD7-9236-9FD8-17B713464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66" y="3946542"/>
                <a:ext cx="7535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1E9585A-9002-5C32-E27C-D4001D00050D}"/>
              </a:ext>
            </a:extLst>
          </p:cNvPr>
          <p:cNvCxnSpPr>
            <a:cxnSpLocks/>
          </p:cNvCxnSpPr>
          <p:nvPr/>
        </p:nvCxnSpPr>
        <p:spPr>
          <a:xfrm flipH="1" flipV="1">
            <a:off x="4506873" y="4301203"/>
            <a:ext cx="245435" cy="82337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36BF3F-7882-1BF7-FE1E-6E11FD210EC2}"/>
                  </a:ext>
                </a:extLst>
              </p:cNvPr>
              <p:cNvSpPr txBox="1"/>
              <p:nvPr/>
            </p:nvSpPr>
            <p:spPr>
              <a:xfrm>
                <a:off x="3006849" y="3584028"/>
                <a:ext cx="267650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36BF3F-7882-1BF7-FE1E-6E11FD21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49" y="3584028"/>
                <a:ext cx="267650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0D8576D-6247-49E0-A9E3-156D2B5409B8}"/>
              </a:ext>
            </a:extLst>
          </p:cNvPr>
          <p:cNvSpPr txBox="1"/>
          <p:nvPr/>
        </p:nvSpPr>
        <p:spPr>
          <a:xfrm>
            <a:off x="10983654" y="5132512"/>
            <a:ext cx="740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Trivial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F41257-33B9-B115-76F5-66947540B08C}"/>
              </a:ext>
            </a:extLst>
          </p:cNvPr>
          <p:cNvCxnSpPr>
            <a:cxnSpLocks/>
          </p:cNvCxnSpPr>
          <p:nvPr/>
        </p:nvCxnSpPr>
        <p:spPr>
          <a:xfrm flipH="1" flipV="1">
            <a:off x="11086226" y="4309152"/>
            <a:ext cx="245435" cy="82337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3558F7-964E-9CB8-3CA3-AA433421D47E}"/>
                  </a:ext>
                </a:extLst>
              </p:cNvPr>
              <p:cNvSpPr txBox="1"/>
              <p:nvPr/>
            </p:nvSpPr>
            <p:spPr>
              <a:xfrm>
                <a:off x="10681578" y="3946542"/>
                <a:ext cx="753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3558F7-964E-9CB8-3CA3-AA433421D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578" y="3946542"/>
                <a:ext cx="7535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794911-C71A-6393-452C-F9D35E41291B}"/>
                  </a:ext>
                </a:extLst>
              </p:cNvPr>
              <p:cNvSpPr txBox="1"/>
              <p:nvPr/>
            </p:nvSpPr>
            <p:spPr>
              <a:xfrm>
                <a:off x="9804286" y="3935247"/>
                <a:ext cx="753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0.23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8794911-C71A-6393-452C-F9D35E412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286" y="3935247"/>
                <a:ext cx="753583" cy="369332"/>
              </a:xfrm>
              <a:prstGeom prst="rect">
                <a:avLst/>
              </a:prstGeom>
              <a:blipFill>
                <a:blip r:embed="rId8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4C248A4-AC08-D4C5-F9DF-9C40B3C0017B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0087430" y="4315874"/>
            <a:ext cx="93648" cy="81665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BAFA4D3-0396-58C2-B884-44A147E13951}"/>
                  </a:ext>
                </a:extLst>
              </p:cNvPr>
              <p:cNvSpPr txBox="1"/>
              <p:nvPr/>
            </p:nvSpPr>
            <p:spPr>
              <a:xfrm>
                <a:off x="8222067" y="3875935"/>
                <a:ext cx="7535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BAFA4D3-0396-58C2-B884-44A147E13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67" y="3875935"/>
                <a:ext cx="753583" cy="461665"/>
              </a:xfrm>
              <a:prstGeom prst="rect">
                <a:avLst/>
              </a:prstGeom>
              <a:blipFill>
                <a:blip r:embed="rId9"/>
                <a:stretch>
                  <a:fillRect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21B84F0-607C-3DDA-1203-BDAC01BD8FA5}"/>
                  </a:ext>
                </a:extLst>
              </p:cNvPr>
              <p:cNvSpPr txBox="1"/>
              <p:nvPr/>
            </p:nvSpPr>
            <p:spPr>
              <a:xfrm>
                <a:off x="5156956" y="3598374"/>
                <a:ext cx="1461075" cy="72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21B84F0-607C-3DDA-1203-BDAC01BD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956" y="3598374"/>
                <a:ext cx="1461075" cy="720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424E9AB5-54A9-8A7C-2D63-16639F984B8F}"/>
              </a:ext>
            </a:extLst>
          </p:cNvPr>
          <p:cNvSpPr txBox="1"/>
          <p:nvPr/>
        </p:nvSpPr>
        <p:spPr>
          <a:xfrm>
            <a:off x="4453303" y="4727877"/>
            <a:ext cx="2460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Our work</a:t>
            </a:r>
            <a:endParaRPr lang="en-US" sz="1800" b="0" i="0" dirty="0">
              <a:latin typeface="Cambria Math" panose="02040503050406030204" pitchFamily="18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021F52-50DC-4B0F-2ABB-F0EF8D879A61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683357" y="4293818"/>
            <a:ext cx="47643" cy="43405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8828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Quadratic Uncertainty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Suppose 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satisfy</a:t>
                </a:r>
              </a:p>
              <a:p>
                <a:pPr marL="0" indent="0">
                  <a:buNone/>
                </a:pPr>
                <a:endParaRPr lang="en-US" sz="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How large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needs to be?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8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1233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Quadratic Uncertainty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Suppose 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satisfy</a:t>
                </a:r>
              </a:p>
              <a:p>
                <a:pPr marL="0" indent="0">
                  <a:buNone/>
                </a:pPr>
                <a:endParaRPr lang="en-US" sz="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How large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needs to be?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/>
                  <a:t>Answer: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 is the number of non-zero Fourier coefficients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8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586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Quadratic Uncertainty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Suppose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quadratic</a:t>
                </a:r>
                <a:r>
                  <a:rPr lang="en-US" sz="2400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satisfy</a:t>
                </a:r>
              </a:p>
              <a:p>
                <a:pPr marL="0" indent="0">
                  <a:buNone/>
                </a:pPr>
                <a:endParaRPr lang="en-US" sz="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How large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needs to be?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8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3382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Quadratic Uncertainty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Suppose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quadratic</a:t>
                </a:r>
                <a:r>
                  <a:rPr lang="en-US" sz="2400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satisfy</a:t>
                </a:r>
              </a:p>
              <a:p>
                <a:pPr marL="0" indent="0">
                  <a:buNone/>
                </a:pPr>
                <a:endParaRPr lang="en-US" sz="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How large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needs to be?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Even for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𝐴𝑁𝐷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[Hatami’11]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but conjectured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8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65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AB93-E0A9-83D3-68F1-1B6FFF1F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Clifford+T</a:t>
            </a:r>
            <a:r>
              <a:rPr lang="en-US" b="1" dirty="0"/>
              <a:t>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B2F20-D59B-A0C2-2323-47B044DE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41" y="3327996"/>
            <a:ext cx="3295517" cy="1289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FE1C67-BDEB-E382-4024-CDE1114AD6C2}"/>
              </a:ext>
            </a:extLst>
          </p:cNvPr>
          <p:cNvSpPr txBox="1"/>
          <p:nvPr/>
        </p:nvSpPr>
        <p:spPr>
          <a:xfrm>
            <a:off x="1217829" y="1926584"/>
            <a:ext cx="9756341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Universality</a:t>
            </a:r>
            <a:endParaRPr lang="en-US" sz="2800" dirty="0"/>
          </a:p>
          <a:p>
            <a:r>
              <a:rPr lang="en-US" sz="2800" dirty="0"/>
              <a:t>By including T gate, Clifford gates can represent all quantum computation</a:t>
            </a:r>
          </a:p>
        </p:txBody>
      </p:sp>
    </p:spTree>
    <p:extLst>
      <p:ext uri="{BB962C8B-B14F-4D97-AF65-F5344CB8AC3E}">
        <p14:creationId xmlns:p14="http://schemas.microsoft.com/office/powerpoint/2010/main" val="40992652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Quadratic Uncertainty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Suppose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quadratic</a:t>
                </a:r>
                <a:r>
                  <a:rPr lang="en-US" sz="2400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satisfy</a:t>
                </a:r>
              </a:p>
              <a:p>
                <a:pPr marL="0" indent="0">
                  <a:buNone/>
                </a:pPr>
                <a:endParaRPr lang="en-US" sz="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How large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needs to be?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Even for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𝐴𝑁𝐷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[Hatami’11]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but conjectured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Explicit function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[Williams’18; Chen, Williams’19]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any fixed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8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8623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Quadratic Uncertainty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Suppose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quadratic</a:t>
                </a:r>
                <a:r>
                  <a:rPr lang="en-US" sz="2400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satisfy</a:t>
                </a:r>
              </a:p>
              <a:p>
                <a:pPr marL="0" indent="0">
                  <a:buNone/>
                </a:pPr>
                <a:endParaRPr lang="en-US" sz="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How large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needs to be?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Even for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𝐴𝑁𝐷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[Hatami’11]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but conjectured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Explicit function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[Williams’18; Chen, Williams’19]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any fixed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Explicit function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Mehraban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Tahmasbi’24]	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8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2180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Quadratic Uncertainty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Suppose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quadratic</a:t>
                </a:r>
                <a:r>
                  <a:rPr lang="en-US" sz="2400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satisfy</a:t>
                </a:r>
              </a:p>
              <a:p>
                <a:pPr marL="0" indent="0">
                  <a:buNone/>
                </a:pPr>
                <a:endParaRPr lang="en-US" sz="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How large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needs to be?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Even for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𝐴𝑁𝐷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[Hatami’11]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but conjectured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Explicit function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[Williams’18; Chen, Williams’19]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any fixed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Explicit function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Mehraban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Tahmasbi’24]	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8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067BD-54F5-C99F-E01F-BE68BE0B6EB5}"/>
                  </a:ext>
                </a:extLst>
              </p:cNvPr>
              <p:cNvSpPr txBox="1"/>
              <p:nvPr/>
            </p:nvSpPr>
            <p:spPr>
              <a:xfrm>
                <a:off x="9739588" y="5113514"/>
                <a:ext cx="1461075" cy="9973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b="1" dirty="0">
                    <a:solidFill>
                      <a:srgbClr val="C00000"/>
                    </a:solidFill>
                  </a:rPr>
                  <a:t>Our work</a:t>
                </a:r>
                <a:endParaRPr lang="en-US" sz="18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067BD-54F5-C99F-E01F-BE68BE0B6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588" y="5113514"/>
                <a:ext cx="1461075" cy="997324"/>
              </a:xfrm>
              <a:prstGeom prst="rect">
                <a:avLst/>
              </a:prstGeom>
              <a:blipFill>
                <a:blip r:embed="rId3"/>
                <a:stretch>
                  <a:fillRect b="-9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806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E9-A557-0C00-23E9-A91E3E3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Problem: Quadratic Uncertainty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Suppose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quadratic</a:t>
                </a:r>
                <a:r>
                  <a:rPr lang="en-US" sz="2400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and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satisfy</a:t>
                </a:r>
              </a:p>
              <a:p>
                <a:pPr marL="0" indent="0">
                  <a:buNone/>
                </a:pPr>
                <a:endParaRPr lang="en-US" sz="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How large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needs to be?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Even for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𝐴𝑁𝐷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[Hatami’11]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but conjectured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Explicit function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[Williams’18; Chen, Williams’19]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for any fixed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Explicit function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?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Mehraban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Tahmasbi’24]	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CCAE2-9A03-60AF-0CA8-114DEC52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88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067BD-54F5-C99F-E01F-BE68BE0B6EB5}"/>
                  </a:ext>
                </a:extLst>
              </p:cNvPr>
              <p:cNvSpPr txBox="1"/>
              <p:nvPr/>
            </p:nvSpPr>
            <p:spPr>
              <a:xfrm>
                <a:off x="9739588" y="5113514"/>
                <a:ext cx="1461075" cy="9973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b="1" dirty="0">
                    <a:solidFill>
                      <a:srgbClr val="C00000"/>
                    </a:solidFill>
                  </a:rPr>
                  <a:t>Our work</a:t>
                </a:r>
                <a:endParaRPr lang="en-US" sz="18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B067BD-54F5-C99F-E01F-BE68BE0B6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588" y="5113514"/>
                <a:ext cx="1461075" cy="997324"/>
              </a:xfrm>
              <a:prstGeom prst="rect">
                <a:avLst/>
              </a:prstGeom>
              <a:blipFill>
                <a:blip r:embed="rId3"/>
                <a:stretch>
                  <a:fillRect b="-9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EA783A-22B5-3DE3-5E04-BC58607008D6}"/>
              </a:ext>
            </a:extLst>
          </p:cNvPr>
          <p:cNvSpPr txBox="1"/>
          <p:nvPr/>
        </p:nvSpPr>
        <p:spPr>
          <a:xfrm>
            <a:off x="1951443" y="6012744"/>
            <a:ext cx="6778256" cy="531209"/>
          </a:xfrm>
          <a:prstGeom prst="wedgeRoundRectCallout">
            <a:avLst>
              <a:gd name="adj1" fmla="val 47481"/>
              <a:gd name="adj2" fmla="val -9262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non-quantum proof for this?	</a:t>
            </a:r>
          </a:p>
        </p:txBody>
      </p:sp>
    </p:spTree>
    <p:extLst>
      <p:ext uri="{BB962C8B-B14F-4D97-AF65-F5344CB8AC3E}">
        <p14:creationId xmlns:p14="http://schemas.microsoft.com/office/powerpoint/2010/main" val="37665596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 by Dominic Berry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9BBB2E-2963-BCC4-0B2D-4AD50FD697AE}"/>
                  </a:ext>
                </a:extLst>
              </p:cNvPr>
              <p:cNvSpPr txBox="1"/>
              <p:nvPr/>
            </p:nvSpPr>
            <p:spPr>
              <a:xfrm>
                <a:off x="838200" y="1759688"/>
                <a:ext cx="1051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One diagonal unitary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can correct phases of amplitude: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How many diagonal </a:t>
                </a:r>
                <a:r>
                  <a:rPr lang="en-US" sz="2400" dirty="0" err="1"/>
                  <a:t>unitaries</a:t>
                </a:r>
                <a:r>
                  <a:rPr lang="en-US" sz="2400" dirty="0"/>
                  <a:t> can construct the state?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9BBB2E-2963-BCC4-0B2D-4AD50FD69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9688"/>
                <a:ext cx="10515600" cy="830997"/>
              </a:xfrm>
              <a:prstGeom prst="rect">
                <a:avLst/>
              </a:prstGeom>
              <a:blipFill>
                <a:blip r:embed="rId2"/>
                <a:stretch>
                  <a:fillRect l="-92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7388143E-CD3A-93E7-F7CC-A88511D69462}"/>
              </a:ext>
            </a:extLst>
          </p:cNvPr>
          <p:cNvSpPr txBox="1"/>
          <p:nvPr/>
        </p:nvSpPr>
        <p:spPr>
          <a:xfrm>
            <a:off x="9949859" y="1458704"/>
            <a:ext cx="2242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Dominic Berry</a:t>
            </a:r>
          </a:p>
          <a:p>
            <a:pPr algn="ctr"/>
            <a:r>
              <a:rPr lang="en-US" dirty="0"/>
              <a:t>Macquarie University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C8B6685-6542-BF33-CE60-8F16024F0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31" y="138586"/>
            <a:ext cx="1007395" cy="13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8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 by Dominic Berry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9BBB2E-2963-BCC4-0B2D-4AD50FD697AE}"/>
                  </a:ext>
                </a:extLst>
              </p:cNvPr>
              <p:cNvSpPr txBox="1"/>
              <p:nvPr/>
            </p:nvSpPr>
            <p:spPr>
              <a:xfrm>
                <a:off x="838200" y="1759688"/>
                <a:ext cx="1051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One diagonal unitary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can correct phases of amplitude: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How many diagonal </a:t>
                </a:r>
                <a:r>
                  <a:rPr lang="en-US" sz="2400" dirty="0" err="1"/>
                  <a:t>unitaries</a:t>
                </a:r>
                <a:r>
                  <a:rPr lang="en-US" sz="2400" dirty="0"/>
                  <a:t> can construct the state?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9BBB2E-2963-BCC4-0B2D-4AD50FD69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9688"/>
                <a:ext cx="10515600" cy="830997"/>
              </a:xfrm>
              <a:prstGeom prst="rect">
                <a:avLst/>
              </a:prstGeom>
              <a:blipFill>
                <a:blip r:embed="rId2"/>
                <a:stretch>
                  <a:fillRect l="-92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324301E-48DD-F670-D2C3-B589CE8E2896}"/>
              </a:ext>
            </a:extLst>
          </p:cNvPr>
          <p:cNvGrpSpPr/>
          <p:nvPr/>
        </p:nvGrpSpPr>
        <p:grpSpPr>
          <a:xfrm>
            <a:off x="1206610" y="2659685"/>
            <a:ext cx="6608298" cy="2054427"/>
            <a:chOff x="2905863" y="3214101"/>
            <a:chExt cx="6608298" cy="205442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F9C753-B15F-9FD7-1AF6-5E931FF5901D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506109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CC0609-3607-ECB5-311E-9C740053130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40772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84C534-0B01-BDCB-23B9-1392685F7A59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73557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5DC3E-B84D-565E-8CF3-4FC757DE9E9F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07226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D65D8E-CFC2-D2DD-582C-408855C6D5B4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39124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C19E7F-DE63-CEC9-9E66-57418D73EA1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720860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/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/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/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/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/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/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C33AAA-F7D9-CCDF-39B7-AD12C0541314}"/>
                </a:ext>
              </a:extLst>
            </p:cNvPr>
            <p:cNvSpPr txBox="1"/>
            <p:nvPr/>
          </p:nvSpPr>
          <p:spPr>
            <a:xfrm>
              <a:off x="8213302" y="3800657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E57E54B-321D-E6D8-7835-5F336DF58DB9}"/>
                </a:ext>
              </a:extLst>
            </p:cNvPr>
            <p:cNvSpPr/>
            <p:nvPr/>
          </p:nvSpPr>
          <p:spPr>
            <a:xfrm>
              <a:off x="8149509" y="3361279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42CD0-18E4-92FF-6EAF-FF0EB91275E9}"/>
                </a:ext>
              </a:extLst>
            </p:cNvPr>
            <p:cNvSpPr txBox="1"/>
            <p:nvPr/>
          </p:nvSpPr>
          <p:spPr>
            <a:xfrm>
              <a:off x="3601176" y="3245361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BF0FB81-E045-3A84-4F3E-D2C6584C5910}"/>
                </a:ext>
              </a:extLst>
            </p:cNvPr>
            <p:cNvGrpSpPr/>
            <p:nvPr/>
          </p:nvGrpSpPr>
          <p:grpSpPr>
            <a:xfrm>
              <a:off x="3599405" y="3594465"/>
              <a:ext cx="278216" cy="1674063"/>
              <a:chOff x="3599405" y="3594465"/>
              <a:chExt cx="278216" cy="16740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BAEB6-3101-017C-F1F5-63CD689EB85A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163FCC-A465-5DEE-53A3-992139B9D952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FA3D6-32EB-7970-986C-6997FDFB215F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AEDC0-8475-039F-760E-C356082DFEE8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79331-349C-9025-119B-C08B4C9646E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/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545A4DA-0644-88C1-0A1D-1F27D4834704}"/>
                </a:ext>
              </a:extLst>
            </p:cNvPr>
            <p:cNvSpPr txBox="1"/>
            <p:nvPr/>
          </p:nvSpPr>
          <p:spPr>
            <a:xfrm>
              <a:off x="5120981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A80894-3B66-69C7-152D-0F74554626B9}"/>
                </a:ext>
              </a:extLst>
            </p:cNvPr>
            <p:cNvGrpSpPr/>
            <p:nvPr/>
          </p:nvGrpSpPr>
          <p:grpSpPr>
            <a:xfrm>
              <a:off x="5119210" y="3594463"/>
              <a:ext cx="278216" cy="1674063"/>
              <a:chOff x="3599405" y="3594465"/>
              <a:chExt cx="278216" cy="167406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7113EE-C5F8-8AB3-3C38-E0BBB3467EB9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C07E6-7ADF-B603-D966-D301F93EB6CE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061D3A-E8B0-072E-F4EC-2D2DC1D9B460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825357F-FECB-8A08-8CE1-E6BBA5BC71D3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3D285F-DD18-84D0-CCCF-2B99FB52FB0A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/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028BDB-38B1-C115-F430-ACC037EEB368}"/>
                </a:ext>
              </a:extLst>
            </p:cNvPr>
            <p:cNvSpPr txBox="1"/>
            <p:nvPr/>
          </p:nvSpPr>
          <p:spPr>
            <a:xfrm>
              <a:off x="6578249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A3955F-C485-F348-C494-A68B3A8C0F59}"/>
                </a:ext>
              </a:extLst>
            </p:cNvPr>
            <p:cNvGrpSpPr/>
            <p:nvPr/>
          </p:nvGrpSpPr>
          <p:grpSpPr>
            <a:xfrm>
              <a:off x="6576478" y="3594463"/>
              <a:ext cx="278216" cy="1674063"/>
              <a:chOff x="3599405" y="3594465"/>
              <a:chExt cx="278216" cy="167406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E2BDC6D-093E-C633-994F-8F083A27AC3E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2642E2-9875-20D0-D7F4-92AD3A4A362B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8C46E4-2CE1-BEA6-D0B1-F21339650CD5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8B4B50-7425-D9C5-F957-74D08AB14C35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44B802-14D3-44C8-006E-85EDBA6663F9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/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388143E-CD3A-93E7-F7CC-A88511D69462}"/>
              </a:ext>
            </a:extLst>
          </p:cNvPr>
          <p:cNvSpPr txBox="1"/>
          <p:nvPr/>
        </p:nvSpPr>
        <p:spPr>
          <a:xfrm>
            <a:off x="9949859" y="1458704"/>
            <a:ext cx="2242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Dominic Berry</a:t>
            </a:r>
          </a:p>
          <a:p>
            <a:pPr algn="ctr"/>
            <a:r>
              <a:rPr lang="en-US" dirty="0"/>
              <a:t>Macquarie University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C8B6685-6542-BF33-CE60-8F16024F04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31" y="138586"/>
            <a:ext cx="1007395" cy="1346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B81E79B-2B11-65E7-2F0B-C112FC5E227C}"/>
                  </a:ext>
                </a:extLst>
              </p:cNvPr>
              <p:cNvSpPr txBox="1"/>
              <p:nvPr/>
            </p:nvSpPr>
            <p:spPr>
              <a:xfrm>
                <a:off x="3048792" y="4971759"/>
                <a:ext cx="6662415" cy="117391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Conjecture</a:t>
                </a:r>
                <a:r>
                  <a:rPr lang="en-US" sz="2800" b="1" dirty="0">
                    <a:solidFill>
                      <a:srgbClr val="C00000"/>
                    </a:solidFill>
                    <a:latin typeface="Calibri" panose="020F0502020204030204"/>
                  </a:rPr>
                  <a:t>: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 diagonals suffice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For every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, there exists diagonal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r>
                  <a:rPr kumimoji="0" lang="en-US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unitaries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B81E79B-2B11-65E7-2F0B-C112FC5E2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92" y="4971759"/>
                <a:ext cx="6662415" cy="1173911"/>
              </a:xfrm>
              <a:prstGeom prst="rect">
                <a:avLst/>
              </a:prstGeom>
              <a:blipFill>
                <a:blip r:embed="rId13"/>
                <a:stretch>
                  <a:fillRect l="-1830" t="-8854" b="-8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0415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Problem by Dominic Berry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9BBB2E-2963-BCC4-0B2D-4AD50FD697AE}"/>
                  </a:ext>
                </a:extLst>
              </p:cNvPr>
              <p:cNvSpPr txBox="1"/>
              <p:nvPr/>
            </p:nvSpPr>
            <p:spPr>
              <a:xfrm>
                <a:off x="838200" y="1759688"/>
                <a:ext cx="1051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One diagonal unitary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can correct phases of amplitude: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How many diagonal </a:t>
                </a:r>
                <a:r>
                  <a:rPr lang="en-US" sz="2400" dirty="0" err="1"/>
                  <a:t>unitaries</a:t>
                </a:r>
                <a:r>
                  <a:rPr lang="en-US" sz="2400" dirty="0"/>
                  <a:t> can construct the state?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9BBB2E-2963-BCC4-0B2D-4AD50FD69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9688"/>
                <a:ext cx="10515600" cy="830997"/>
              </a:xfrm>
              <a:prstGeom prst="rect">
                <a:avLst/>
              </a:prstGeom>
              <a:blipFill>
                <a:blip r:embed="rId2"/>
                <a:stretch>
                  <a:fillRect l="-92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324301E-48DD-F670-D2C3-B589CE8E2896}"/>
              </a:ext>
            </a:extLst>
          </p:cNvPr>
          <p:cNvGrpSpPr/>
          <p:nvPr/>
        </p:nvGrpSpPr>
        <p:grpSpPr>
          <a:xfrm>
            <a:off x="1206610" y="2659685"/>
            <a:ext cx="6608298" cy="2054427"/>
            <a:chOff x="2905863" y="3214101"/>
            <a:chExt cx="6608298" cy="205442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F9C753-B15F-9FD7-1AF6-5E931FF5901D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506109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CC0609-3607-ECB5-311E-9C740053130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40772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84C534-0B01-BDCB-23B9-1392685F7A59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73557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5DC3E-B84D-565E-8CF3-4FC757DE9E9F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07226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D65D8E-CFC2-D2DD-582C-408855C6D5B4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39124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C19E7F-DE63-CEC9-9E66-57418D73EA1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720860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/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/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/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/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/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/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C33AAA-F7D9-CCDF-39B7-AD12C0541314}"/>
                </a:ext>
              </a:extLst>
            </p:cNvPr>
            <p:cNvSpPr txBox="1"/>
            <p:nvPr/>
          </p:nvSpPr>
          <p:spPr>
            <a:xfrm>
              <a:off x="8213302" y="3800657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E57E54B-321D-E6D8-7835-5F336DF58DB9}"/>
                </a:ext>
              </a:extLst>
            </p:cNvPr>
            <p:cNvSpPr/>
            <p:nvPr/>
          </p:nvSpPr>
          <p:spPr>
            <a:xfrm>
              <a:off x="8149509" y="3361279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42CD0-18E4-92FF-6EAF-FF0EB91275E9}"/>
                </a:ext>
              </a:extLst>
            </p:cNvPr>
            <p:cNvSpPr txBox="1"/>
            <p:nvPr/>
          </p:nvSpPr>
          <p:spPr>
            <a:xfrm>
              <a:off x="3601176" y="3245361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BF0FB81-E045-3A84-4F3E-D2C6584C5910}"/>
                </a:ext>
              </a:extLst>
            </p:cNvPr>
            <p:cNvGrpSpPr/>
            <p:nvPr/>
          </p:nvGrpSpPr>
          <p:grpSpPr>
            <a:xfrm>
              <a:off x="3599405" y="3594465"/>
              <a:ext cx="278216" cy="1674063"/>
              <a:chOff x="3599405" y="3594465"/>
              <a:chExt cx="278216" cy="16740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BAEB6-3101-017C-F1F5-63CD689EB85A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163FCC-A465-5DEE-53A3-992139B9D952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FA3D6-32EB-7970-986C-6997FDFB215F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AEDC0-8475-039F-760E-C356082DFEE8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79331-349C-9025-119B-C08B4C9646E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/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545A4DA-0644-88C1-0A1D-1F27D4834704}"/>
                </a:ext>
              </a:extLst>
            </p:cNvPr>
            <p:cNvSpPr txBox="1"/>
            <p:nvPr/>
          </p:nvSpPr>
          <p:spPr>
            <a:xfrm>
              <a:off x="5120981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A80894-3B66-69C7-152D-0F74554626B9}"/>
                </a:ext>
              </a:extLst>
            </p:cNvPr>
            <p:cNvGrpSpPr/>
            <p:nvPr/>
          </p:nvGrpSpPr>
          <p:grpSpPr>
            <a:xfrm>
              <a:off x="5119210" y="3594463"/>
              <a:ext cx="278216" cy="1674063"/>
              <a:chOff x="3599405" y="3594465"/>
              <a:chExt cx="278216" cy="167406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7113EE-C5F8-8AB3-3C38-E0BBB3467EB9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C07E6-7ADF-B603-D966-D301F93EB6CE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061D3A-E8B0-072E-F4EC-2D2DC1D9B460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825357F-FECB-8A08-8CE1-E6BBA5BC71D3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3D285F-DD18-84D0-CCCF-2B99FB52FB0A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/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028BDB-38B1-C115-F430-ACC037EEB368}"/>
                </a:ext>
              </a:extLst>
            </p:cNvPr>
            <p:cNvSpPr txBox="1"/>
            <p:nvPr/>
          </p:nvSpPr>
          <p:spPr>
            <a:xfrm>
              <a:off x="6578249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A3955F-C485-F348-C494-A68B3A8C0F59}"/>
                </a:ext>
              </a:extLst>
            </p:cNvPr>
            <p:cNvGrpSpPr/>
            <p:nvPr/>
          </p:nvGrpSpPr>
          <p:grpSpPr>
            <a:xfrm>
              <a:off x="6576478" y="3594463"/>
              <a:ext cx="278216" cy="1674063"/>
              <a:chOff x="3599405" y="3594465"/>
              <a:chExt cx="278216" cy="167406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E2BDC6D-093E-C633-994F-8F083A27AC3E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2642E2-9875-20D0-D7F4-92AD3A4A362B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8C46E4-2CE1-BEA6-D0B1-F21339650CD5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8B4B50-7425-D9C5-F957-74D08AB14C35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44B802-14D3-44C8-006E-85EDBA6663F9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/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388143E-CD3A-93E7-F7CC-A88511D69462}"/>
              </a:ext>
            </a:extLst>
          </p:cNvPr>
          <p:cNvSpPr txBox="1"/>
          <p:nvPr/>
        </p:nvSpPr>
        <p:spPr>
          <a:xfrm>
            <a:off x="9949859" y="1458704"/>
            <a:ext cx="2242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Dominic Berry</a:t>
            </a:r>
          </a:p>
          <a:p>
            <a:pPr algn="ctr"/>
            <a:r>
              <a:rPr lang="en-US" dirty="0"/>
              <a:t>Macquarie University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C8B6685-6542-BF33-CE60-8F16024F04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31" y="138586"/>
            <a:ext cx="1007395" cy="134678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B3902FD-C70D-04C3-CA90-5AC0E859233D}"/>
              </a:ext>
            </a:extLst>
          </p:cNvPr>
          <p:cNvSpPr txBox="1"/>
          <p:nvPr/>
        </p:nvSpPr>
        <p:spPr>
          <a:xfrm>
            <a:off x="7737468" y="3010674"/>
            <a:ext cx="39699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this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Captures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Forrelation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(BQP-complete)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Easy to analyze T-count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B81E79B-2B11-65E7-2F0B-C112FC5E227C}"/>
                  </a:ext>
                </a:extLst>
              </p:cNvPr>
              <p:cNvSpPr txBox="1"/>
              <p:nvPr/>
            </p:nvSpPr>
            <p:spPr>
              <a:xfrm>
                <a:off x="3048792" y="4971759"/>
                <a:ext cx="6662415" cy="117391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Conjecture</a:t>
                </a:r>
                <a:r>
                  <a:rPr lang="en-US" sz="2800" b="1" dirty="0">
                    <a:solidFill>
                      <a:srgbClr val="C00000"/>
                    </a:solidFill>
                    <a:latin typeface="Calibri" panose="020F0502020204030204"/>
                  </a:rPr>
                  <a:t>: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 diagonals suffice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For every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, there exists diagonal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r>
                  <a:rPr kumimoji="0" lang="en-US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unitaries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B81E79B-2B11-65E7-2F0B-C112FC5E2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92" y="4971759"/>
                <a:ext cx="6662415" cy="1173911"/>
              </a:xfrm>
              <a:prstGeom prst="rect">
                <a:avLst/>
              </a:prstGeom>
              <a:blipFill>
                <a:blip r:embed="rId13"/>
                <a:stretch>
                  <a:fillRect l="-1830" t="-8854" b="-8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9580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324301E-48DD-F670-D2C3-B589CE8E2896}"/>
              </a:ext>
            </a:extLst>
          </p:cNvPr>
          <p:cNvGrpSpPr/>
          <p:nvPr/>
        </p:nvGrpSpPr>
        <p:grpSpPr>
          <a:xfrm>
            <a:off x="375684" y="1690688"/>
            <a:ext cx="6608298" cy="2054427"/>
            <a:chOff x="2905863" y="3214101"/>
            <a:chExt cx="6608298" cy="205442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F9C753-B15F-9FD7-1AF6-5E931FF5901D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506109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CC0609-3607-ECB5-311E-9C740053130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40772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84C534-0B01-BDCB-23B9-1392685F7A59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73557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5DC3E-B84D-565E-8CF3-4FC757DE9E9F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07226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D65D8E-CFC2-D2DD-582C-408855C6D5B4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39124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C19E7F-DE63-CEC9-9E66-57418D73EA1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720860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/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/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/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/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/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/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C33AAA-F7D9-CCDF-39B7-AD12C0541314}"/>
                </a:ext>
              </a:extLst>
            </p:cNvPr>
            <p:cNvSpPr txBox="1"/>
            <p:nvPr/>
          </p:nvSpPr>
          <p:spPr>
            <a:xfrm>
              <a:off x="8213302" y="3800657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E57E54B-321D-E6D8-7835-5F336DF58DB9}"/>
                </a:ext>
              </a:extLst>
            </p:cNvPr>
            <p:cNvSpPr/>
            <p:nvPr/>
          </p:nvSpPr>
          <p:spPr>
            <a:xfrm>
              <a:off x="8149509" y="3361279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42CD0-18E4-92FF-6EAF-FF0EB91275E9}"/>
                </a:ext>
              </a:extLst>
            </p:cNvPr>
            <p:cNvSpPr txBox="1"/>
            <p:nvPr/>
          </p:nvSpPr>
          <p:spPr>
            <a:xfrm>
              <a:off x="3601176" y="3245361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BF0FB81-E045-3A84-4F3E-D2C6584C5910}"/>
                </a:ext>
              </a:extLst>
            </p:cNvPr>
            <p:cNvGrpSpPr/>
            <p:nvPr/>
          </p:nvGrpSpPr>
          <p:grpSpPr>
            <a:xfrm>
              <a:off x="3599405" y="3594465"/>
              <a:ext cx="278216" cy="1674063"/>
              <a:chOff x="3599405" y="3594465"/>
              <a:chExt cx="278216" cy="16740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BAEB6-3101-017C-F1F5-63CD689EB85A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163FCC-A465-5DEE-53A3-992139B9D952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FA3D6-32EB-7970-986C-6997FDFB215F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AEDC0-8475-039F-760E-C356082DFEE8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79331-349C-9025-119B-C08B4C9646E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/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545A4DA-0644-88C1-0A1D-1F27D4834704}"/>
                </a:ext>
              </a:extLst>
            </p:cNvPr>
            <p:cNvSpPr txBox="1"/>
            <p:nvPr/>
          </p:nvSpPr>
          <p:spPr>
            <a:xfrm>
              <a:off x="5120981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A80894-3B66-69C7-152D-0F74554626B9}"/>
                </a:ext>
              </a:extLst>
            </p:cNvPr>
            <p:cNvGrpSpPr/>
            <p:nvPr/>
          </p:nvGrpSpPr>
          <p:grpSpPr>
            <a:xfrm>
              <a:off x="5119210" y="3594463"/>
              <a:ext cx="278216" cy="1674063"/>
              <a:chOff x="3599405" y="3594465"/>
              <a:chExt cx="278216" cy="167406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7113EE-C5F8-8AB3-3C38-E0BBB3467EB9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C07E6-7ADF-B603-D966-D301F93EB6CE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061D3A-E8B0-072E-F4EC-2D2DC1D9B460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825357F-FECB-8A08-8CE1-E6BBA5BC71D3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3D285F-DD18-84D0-CCCF-2B99FB52FB0A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/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028BDB-38B1-C115-F430-ACC037EEB368}"/>
                </a:ext>
              </a:extLst>
            </p:cNvPr>
            <p:cNvSpPr txBox="1"/>
            <p:nvPr/>
          </p:nvSpPr>
          <p:spPr>
            <a:xfrm>
              <a:off x="6578249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A3955F-C485-F348-C494-A68B3A8C0F59}"/>
                </a:ext>
              </a:extLst>
            </p:cNvPr>
            <p:cNvGrpSpPr/>
            <p:nvPr/>
          </p:nvGrpSpPr>
          <p:grpSpPr>
            <a:xfrm>
              <a:off x="6576478" y="3594463"/>
              <a:ext cx="278216" cy="1674063"/>
              <a:chOff x="3599405" y="3594465"/>
              <a:chExt cx="278216" cy="167406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E2BDC6D-093E-C633-994F-8F083A27AC3E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2642E2-9875-20D0-D7F4-92AD3A4A362B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8C46E4-2CE1-BEA6-D0B1-F21339650CD5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8B4B50-7425-D9C5-F957-74D08AB14C35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44B802-14D3-44C8-006E-85EDBA6663F9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/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B81E79B-2B11-65E7-2F0B-C112FC5E227C}"/>
              </a:ext>
            </a:extLst>
          </p:cNvPr>
          <p:cNvSpPr txBox="1"/>
          <p:nvPr/>
        </p:nvSpPr>
        <p:spPr>
          <a:xfrm>
            <a:off x="7047775" y="2473123"/>
            <a:ext cx="4739556" cy="4801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Conjecture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diagonals suffice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3490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324301E-48DD-F670-D2C3-B589CE8E2896}"/>
              </a:ext>
            </a:extLst>
          </p:cNvPr>
          <p:cNvGrpSpPr/>
          <p:nvPr/>
        </p:nvGrpSpPr>
        <p:grpSpPr>
          <a:xfrm>
            <a:off x="375684" y="1690688"/>
            <a:ext cx="6608298" cy="2054427"/>
            <a:chOff x="2905863" y="3214101"/>
            <a:chExt cx="6608298" cy="205442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F9C753-B15F-9FD7-1AF6-5E931FF5901D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506109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CC0609-3607-ECB5-311E-9C740053130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40772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84C534-0B01-BDCB-23B9-1392685F7A59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73557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5DC3E-B84D-565E-8CF3-4FC757DE9E9F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07226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D65D8E-CFC2-D2DD-582C-408855C6D5B4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39124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C19E7F-DE63-CEC9-9E66-57418D73EA1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720860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/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/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/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/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/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/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C33AAA-F7D9-CCDF-39B7-AD12C0541314}"/>
                </a:ext>
              </a:extLst>
            </p:cNvPr>
            <p:cNvSpPr txBox="1"/>
            <p:nvPr/>
          </p:nvSpPr>
          <p:spPr>
            <a:xfrm>
              <a:off x="8213302" y="3800657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E57E54B-321D-E6D8-7835-5F336DF58DB9}"/>
                </a:ext>
              </a:extLst>
            </p:cNvPr>
            <p:cNvSpPr/>
            <p:nvPr/>
          </p:nvSpPr>
          <p:spPr>
            <a:xfrm>
              <a:off x="8149509" y="3361279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42CD0-18E4-92FF-6EAF-FF0EB91275E9}"/>
                </a:ext>
              </a:extLst>
            </p:cNvPr>
            <p:cNvSpPr txBox="1"/>
            <p:nvPr/>
          </p:nvSpPr>
          <p:spPr>
            <a:xfrm>
              <a:off x="3601176" y="3245361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BF0FB81-E045-3A84-4F3E-D2C6584C5910}"/>
                </a:ext>
              </a:extLst>
            </p:cNvPr>
            <p:cNvGrpSpPr/>
            <p:nvPr/>
          </p:nvGrpSpPr>
          <p:grpSpPr>
            <a:xfrm>
              <a:off x="3599405" y="3594465"/>
              <a:ext cx="278216" cy="1674063"/>
              <a:chOff x="3599405" y="3594465"/>
              <a:chExt cx="278216" cy="16740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BAEB6-3101-017C-F1F5-63CD689EB85A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163FCC-A465-5DEE-53A3-992139B9D952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FA3D6-32EB-7970-986C-6997FDFB215F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AEDC0-8475-039F-760E-C356082DFEE8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79331-349C-9025-119B-C08B4C9646E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/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545A4DA-0644-88C1-0A1D-1F27D4834704}"/>
                </a:ext>
              </a:extLst>
            </p:cNvPr>
            <p:cNvSpPr txBox="1"/>
            <p:nvPr/>
          </p:nvSpPr>
          <p:spPr>
            <a:xfrm>
              <a:off x="5120981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A80894-3B66-69C7-152D-0F74554626B9}"/>
                </a:ext>
              </a:extLst>
            </p:cNvPr>
            <p:cNvGrpSpPr/>
            <p:nvPr/>
          </p:nvGrpSpPr>
          <p:grpSpPr>
            <a:xfrm>
              <a:off x="5119210" y="3594463"/>
              <a:ext cx="278216" cy="1674063"/>
              <a:chOff x="3599405" y="3594465"/>
              <a:chExt cx="278216" cy="167406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7113EE-C5F8-8AB3-3C38-E0BBB3467EB9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C07E6-7ADF-B603-D966-D301F93EB6CE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061D3A-E8B0-072E-F4EC-2D2DC1D9B460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825357F-FECB-8A08-8CE1-E6BBA5BC71D3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3D285F-DD18-84D0-CCCF-2B99FB52FB0A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/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028BDB-38B1-C115-F430-ACC037EEB368}"/>
                </a:ext>
              </a:extLst>
            </p:cNvPr>
            <p:cNvSpPr txBox="1"/>
            <p:nvPr/>
          </p:nvSpPr>
          <p:spPr>
            <a:xfrm>
              <a:off x="6578249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A3955F-C485-F348-C494-A68B3A8C0F59}"/>
                </a:ext>
              </a:extLst>
            </p:cNvPr>
            <p:cNvGrpSpPr/>
            <p:nvPr/>
          </p:nvGrpSpPr>
          <p:grpSpPr>
            <a:xfrm>
              <a:off x="6576478" y="3594463"/>
              <a:ext cx="278216" cy="1674063"/>
              <a:chOff x="3599405" y="3594465"/>
              <a:chExt cx="278216" cy="167406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E2BDC6D-093E-C633-994F-8F083A27AC3E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2642E2-9875-20D0-D7F4-92AD3A4A362B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8C46E4-2CE1-BEA6-D0B1-F21339650CD5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8B4B50-7425-D9C5-F957-74D08AB14C35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44B802-14D3-44C8-006E-85EDBA6663F9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/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B81E79B-2B11-65E7-2F0B-C112FC5E227C}"/>
              </a:ext>
            </a:extLst>
          </p:cNvPr>
          <p:cNvSpPr txBox="1"/>
          <p:nvPr/>
        </p:nvSpPr>
        <p:spPr>
          <a:xfrm>
            <a:off x="7047775" y="2473123"/>
            <a:ext cx="4739556" cy="4801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Conjecture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diagonals suffice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94CEF-6148-01DA-14F0-04A8FF1EECE2}"/>
              </a:ext>
            </a:extLst>
          </p:cNvPr>
          <p:cNvGrpSpPr/>
          <p:nvPr/>
        </p:nvGrpSpPr>
        <p:grpSpPr>
          <a:xfrm>
            <a:off x="1240779" y="3759813"/>
            <a:ext cx="4308295" cy="1897440"/>
            <a:chOff x="1240779" y="3759813"/>
            <a:chExt cx="4308295" cy="1897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50BDB45-26C8-738D-C8D0-CBB6D28D069B}"/>
                    </a:ext>
                  </a:extLst>
                </p:cNvPr>
                <p:cNvSpPr txBox="1"/>
                <p:nvPr/>
              </p:nvSpPr>
              <p:spPr>
                <a:xfrm>
                  <a:off x="1240779" y="4464426"/>
                  <a:ext cx="4308295" cy="119282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 smtClean="0"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</m:oMath>
                  </a14:m>
                  <a:r>
                    <a:rPr lang="en-US" sz="2000" b="1" dirty="0">
                      <a:effectLst/>
                    </a:rPr>
                    <a:t>-qubit diagonal unitary has T-count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effectLst/>
                            <a:latin typeface="Cambria Math" panose="02040503050406030204" pitchFamily="18" charset="0"/>
                          </a:rPr>
                          <m:t>𝑶</m:t>
                        </m:r>
                        <m:d>
                          <m:dPr>
                            <m:ctrlPr>
                              <a:rPr lang="en-US" sz="1600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𝝐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rad>
                            <m:r>
                              <a:rPr lang="en-US" sz="1600" b="1" i="1" smtClean="0"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1400" b="1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50BDB45-26C8-738D-C8D0-CBB6D28D0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779" y="4464426"/>
                  <a:ext cx="4308295" cy="1192827"/>
                </a:xfrm>
                <a:prstGeom prst="rect">
                  <a:avLst/>
                </a:prstGeom>
                <a:blipFill>
                  <a:blip r:embed="rId12"/>
                  <a:stretch>
                    <a:fillRect t="-25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39A0583-3852-DC14-351C-EA0F17F27907}"/>
                </a:ext>
              </a:extLst>
            </p:cNvPr>
            <p:cNvSpPr/>
            <p:nvPr/>
          </p:nvSpPr>
          <p:spPr>
            <a:xfrm>
              <a:off x="1716761" y="3776371"/>
              <a:ext cx="526709" cy="704613"/>
            </a:xfrm>
            <a:prstGeom prst="triangle">
              <a:avLst>
                <a:gd name="adj" fmla="val 45614"/>
              </a:avLst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3D364DC4-AC38-F7D0-CE53-1E0630DAEA56}"/>
                </a:ext>
              </a:extLst>
            </p:cNvPr>
            <p:cNvSpPr/>
            <p:nvPr/>
          </p:nvSpPr>
          <p:spPr>
            <a:xfrm>
              <a:off x="3201937" y="3776370"/>
              <a:ext cx="526709" cy="704613"/>
            </a:xfrm>
            <a:prstGeom prst="triangle">
              <a:avLst>
                <a:gd name="adj" fmla="val 45614"/>
              </a:avLst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348BCB9-F75B-E64E-C515-B34873A5A0E7}"/>
                </a:ext>
              </a:extLst>
            </p:cNvPr>
            <p:cNvSpPr/>
            <p:nvPr/>
          </p:nvSpPr>
          <p:spPr>
            <a:xfrm>
              <a:off x="4638162" y="3759813"/>
              <a:ext cx="526709" cy="704613"/>
            </a:xfrm>
            <a:prstGeom prst="triangle">
              <a:avLst>
                <a:gd name="adj" fmla="val 45614"/>
              </a:avLst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27056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F0-EA0F-6458-FB44-99DCE750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324301E-48DD-F670-D2C3-B589CE8E2896}"/>
              </a:ext>
            </a:extLst>
          </p:cNvPr>
          <p:cNvGrpSpPr/>
          <p:nvPr/>
        </p:nvGrpSpPr>
        <p:grpSpPr>
          <a:xfrm>
            <a:off x="375684" y="1690688"/>
            <a:ext cx="6608298" cy="2054427"/>
            <a:chOff x="2905863" y="3214101"/>
            <a:chExt cx="6608298" cy="205442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F9C753-B15F-9FD7-1AF6-5E931FF5901D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506109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CC0609-3607-ECB5-311E-9C740053130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407729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84C534-0B01-BDCB-23B9-1392685F7A59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373557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5DC3E-B84D-565E-8CF3-4FC757DE9E9F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072267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D65D8E-CFC2-D2DD-582C-408855C6D5B4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391244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C19E7F-DE63-CEC9-9E66-57418D73EA15}"/>
                </a:ext>
              </a:extLst>
            </p:cNvPr>
            <p:cNvCxnSpPr>
              <a:cxnSpLocks/>
            </p:cNvCxnSpPr>
            <p:nvPr/>
          </p:nvCxnSpPr>
          <p:spPr>
            <a:xfrm>
              <a:off x="3384979" y="4720860"/>
              <a:ext cx="469427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/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BAB84C-9A9F-660A-3CA0-C0558264E5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863" y="3214101"/>
                  <a:ext cx="4890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/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F09FB9-BAB2-ECAF-958D-D44305413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5" y="3547253"/>
                  <a:ext cx="48909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/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204C5E-4930-F312-16D0-E6B46DDC5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3892815"/>
                  <a:ext cx="4890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/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B170B-AA90-99EF-D73F-2C7E53F1A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8" y="4195842"/>
                  <a:ext cx="4890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/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439011-C5A5-49D1-4C5E-52D8539DA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09" y="4525447"/>
                  <a:ext cx="4890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/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6566D1-4761-7BDE-FE5A-827757854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10" y="4871006"/>
                  <a:ext cx="48909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C33AAA-F7D9-CCDF-39B7-AD12C0541314}"/>
                </a:ext>
              </a:extLst>
            </p:cNvPr>
            <p:cNvSpPr txBox="1"/>
            <p:nvPr/>
          </p:nvSpPr>
          <p:spPr>
            <a:xfrm>
              <a:off x="8213302" y="3800657"/>
              <a:ext cx="1300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Target state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E57E54B-321D-E6D8-7835-5F336DF58DB9}"/>
                </a:ext>
              </a:extLst>
            </p:cNvPr>
            <p:cNvSpPr/>
            <p:nvPr/>
          </p:nvSpPr>
          <p:spPr>
            <a:xfrm>
              <a:off x="8149509" y="3361279"/>
              <a:ext cx="323361" cy="1750647"/>
            </a:xfrm>
            <a:prstGeom prst="rightBrace">
              <a:avLst>
                <a:gd name="adj1" fmla="val 56698"/>
                <a:gd name="adj2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42CD0-18E4-92FF-6EAF-FF0EB91275E9}"/>
                </a:ext>
              </a:extLst>
            </p:cNvPr>
            <p:cNvSpPr txBox="1"/>
            <p:nvPr/>
          </p:nvSpPr>
          <p:spPr>
            <a:xfrm>
              <a:off x="3601176" y="3245361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BF0FB81-E045-3A84-4F3E-D2C6584C5910}"/>
                </a:ext>
              </a:extLst>
            </p:cNvPr>
            <p:cNvGrpSpPr/>
            <p:nvPr/>
          </p:nvGrpSpPr>
          <p:grpSpPr>
            <a:xfrm>
              <a:off x="3599405" y="3594465"/>
              <a:ext cx="278216" cy="1674063"/>
              <a:chOff x="3599405" y="3594465"/>
              <a:chExt cx="278216" cy="16740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BAEB6-3101-017C-F1F5-63CD689EB85A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163FCC-A465-5DEE-53A3-992139B9D952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FA3D6-32EB-7970-986C-6997FDFB215F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AEDC0-8475-039F-760E-C356082DFEE8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79331-349C-9025-119B-C08B4C9646EF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/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0342CF-4DEB-D01D-38C4-265BD38E8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807" y="3245359"/>
                  <a:ext cx="653902" cy="20231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545A4DA-0644-88C1-0A1D-1F27D4834704}"/>
                </a:ext>
              </a:extLst>
            </p:cNvPr>
            <p:cNvSpPr txBox="1"/>
            <p:nvPr/>
          </p:nvSpPr>
          <p:spPr>
            <a:xfrm>
              <a:off x="5120981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A80894-3B66-69C7-152D-0F74554626B9}"/>
                </a:ext>
              </a:extLst>
            </p:cNvPr>
            <p:cNvGrpSpPr/>
            <p:nvPr/>
          </p:nvGrpSpPr>
          <p:grpSpPr>
            <a:xfrm>
              <a:off x="5119210" y="3594463"/>
              <a:ext cx="278216" cy="1674063"/>
              <a:chOff x="3599405" y="3594465"/>
              <a:chExt cx="278216" cy="167406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7113EE-C5F8-8AB3-3C38-E0BBB3467EB9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C07E6-7ADF-B603-D966-D301F93EB6CE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061D3A-E8B0-072E-F4EC-2D2DC1D9B460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825357F-FECB-8A08-8CE1-E6BBA5BC71D3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3D285F-DD18-84D0-CCCF-2B99FB52FB0A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/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B44EBD-8A1A-61C9-94F4-92CF3EFB05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295" y="3245359"/>
                  <a:ext cx="653902" cy="20231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028BDB-38B1-C115-F430-ACC037EEB368}"/>
                </a:ext>
              </a:extLst>
            </p:cNvPr>
            <p:cNvSpPr txBox="1"/>
            <p:nvPr/>
          </p:nvSpPr>
          <p:spPr>
            <a:xfrm>
              <a:off x="6578249" y="3245359"/>
              <a:ext cx="27290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A3955F-C485-F348-C494-A68B3A8C0F59}"/>
                </a:ext>
              </a:extLst>
            </p:cNvPr>
            <p:cNvGrpSpPr/>
            <p:nvPr/>
          </p:nvGrpSpPr>
          <p:grpSpPr>
            <a:xfrm>
              <a:off x="6576478" y="3594463"/>
              <a:ext cx="278216" cy="1674063"/>
              <a:chOff x="3599405" y="3594465"/>
              <a:chExt cx="278216" cy="167406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E2BDC6D-093E-C633-994F-8F083A27AC3E}"/>
                  </a:ext>
                </a:extLst>
              </p:cNvPr>
              <p:cNvSpPr txBox="1"/>
              <p:nvPr/>
            </p:nvSpPr>
            <p:spPr>
              <a:xfrm>
                <a:off x="3599405" y="3594465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2642E2-9875-20D0-D7F4-92AD3A4A362B}"/>
                  </a:ext>
                </a:extLst>
              </p:cNvPr>
              <p:cNvSpPr txBox="1"/>
              <p:nvPr/>
            </p:nvSpPr>
            <p:spPr>
              <a:xfrm>
                <a:off x="3601175" y="392939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8C46E4-2CE1-BEA6-D0B1-F21339650CD5}"/>
                  </a:ext>
                </a:extLst>
              </p:cNvPr>
              <p:cNvSpPr txBox="1"/>
              <p:nvPr/>
            </p:nvSpPr>
            <p:spPr>
              <a:xfrm>
                <a:off x="3604720" y="4264317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8B4B50-7425-D9C5-F957-74D08AB14C35}"/>
                  </a:ext>
                </a:extLst>
              </p:cNvPr>
              <p:cNvSpPr txBox="1"/>
              <p:nvPr/>
            </p:nvSpPr>
            <p:spPr>
              <a:xfrm>
                <a:off x="3604720" y="4604560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44B802-14D3-44C8-006E-85EDBA6663F9}"/>
                  </a:ext>
                </a:extLst>
              </p:cNvPr>
              <p:cNvSpPr txBox="1"/>
              <p:nvPr/>
            </p:nvSpPr>
            <p:spPr>
              <a:xfrm>
                <a:off x="3604720" y="4960751"/>
                <a:ext cx="27290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H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/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302FBF6-5E91-45DD-EF80-23A18266E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745" y="3245359"/>
                  <a:ext cx="653902" cy="202316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B81E79B-2B11-65E7-2F0B-C112FC5E227C}"/>
              </a:ext>
            </a:extLst>
          </p:cNvPr>
          <p:cNvSpPr txBox="1"/>
          <p:nvPr/>
        </p:nvSpPr>
        <p:spPr>
          <a:xfrm>
            <a:off x="7047775" y="2473123"/>
            <a:ext cx="4739556" cy="4801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Conjecture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diagonals suffice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94CEF-6148-01DA-14F0-04A8FF1EECE2}"/>
              </a:ext>
            </a:extLst>
          </p:cNvPr>
          <p:cNvGrpSpPr/>
          <p:nvPr/>
        </p:nvGrpSpPr>
        <p:grpSpPr>
          <a:xfrm>
            <a:off x="1240779" y="3759813"/>
            <a:ext cx="4308295" cy="1897440"/>
            <a:chOff x="1240779" y="3759813"/>
            <a:chExt cx="4308295" cy="1897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50BDB45-26C8-738D-C8D0-CBB6D28D069B}"/>
                    </a:ext>
                  </a:extLst>
                </p:cNvPr>
                <p:cNvSpPr txBox="1"/>
                <p:nvPr/>
              </p:nvSpPr>
              <p:spPr>
                <a:xfrm>
                  <a:off x="1240779" y="4464426"/>
                  <a:ext cx="4308295" cy="119282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1" i="1" smtClean="0"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</m:oMath>
                  </a14:m>
                  <a:r>
                    <a:rPr lang="en-US" sz="2000" b="1" dirty="0">
                      <a:effectLst/>
                    </a:rPr>
                    <a:t>-qubit diagonal unitary has T-count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effectLst/>
                            <a:latin typeface="Cambria Math" panose="02040503050406030204" pitchFamily="18" charset="0"/>
                          </a:rPr>
                          <m:t>𝑶</m:t>
                        </m:r>
                        <m:d>
                          <m:dPr>
                            <m:ctrlPr>
                              <a:rPr lang="en-US" sz="1600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b="1" i="1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𝝐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rad>
                            <m:r>
                              <a:rPr lang="en-US" sz="1600" b="1" i="1" smtClean="0"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6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1400" b="1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50BDB45-26C8-738D-C8D0-CBB6D28D0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779" y="4464426"/>
                  <a:ext cx="4308295" cy="1192827"/>
                </a:xfrm>
                <a:prstGeom prst="rect">
                  <a:avLst/>
                </a:prstGeom>
                <a:blipFill>
                  <a:blip r:embed="rId12"/>
                  <a:stretch>
                    <a:fillRect t="-25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39A0583-3852-DC14-351C-EA0F17F27907}"/>
                </a:ext>
              </a:extLst>
            </p:cNvPr>
            <p:cNvSpPr/>
            <p:nvPr/>
          </p:nvSpPr>
          <p:spPr>
            <a:xfrm>
              <a:off x="1716761" y="3776371"/>
              <a:ext cx="526709" cy="704613"/>
            </a:xfrm>
            <a:prstGeom prst="triangle">
              <a:avLst>
                <a:gd name="adj" fmla="val 45614"/>
              </a:avLst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3D364DC4-AC38-F7D0-CE53-1E0630DAEA56}"/>
                </a:ext>
              </a:extLst>
            </p:cNvPr>
            <p:cNvSpPr/>
            <p:nvPr/>
          </p:nvSpPr>
          <p:spPr>
            <a:xfrm>
              <a:off x="3201937" y="3776370"/>
              <a:ext cx="526709" cy="704613"/>
            </a:xfrm>
            <a:prstGeom prst="triangle">
              <a:avLst>
                <a:gd name="adj" fmla="val 45614"/>
              </a:avLst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348BCB9-F75B-E64E-C515-B34873A5A0E7}"/>
                </a:ext>
              </a:extLst>
            </p:cNvPr>
            <p:cNvSpPr/>
            <p:nvPr/>
          </p:nvSpPr>
          <p:spPr>
            <a:xfrm>
              <a:off x="4638162" y="3759813"/>
              <a:ext cx="526709" cy="704613"/>
            </a:xfrm>
            <a:prstGeom prst="triangle">
              <a:avLst>
                <a:gd name="adj" fmla="val 45614"/>
              </a:avLst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66AA8EC-8E8A-1BDB-7303-482E1F8701A7}"/>
              </a:ext>
            </a:extLst>
          </p:cNvPr>
          <p:cNvSpPr/>
          <p:nvPr/>
        </p:nvSpPr>
        <p:spPr>
          <a:xfrm>
            <a:off x="7660152" y="3161930"/>
            <a:ext cx="414670" cy="70461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DED49E-405F-2A1A-A8F0-D65F4A11FE41}"/>
                  </a:ext>
                </a:extLst>
              </p:cNvPr>
              <p:cNvSpPr txBox="1"/>
              <p:nvPr/>
            </p:nvSpPr>
            <p:spPr>
              <a:xfrm>
                <a:off x="6030372" y="4146253"/>
                <a:ext cx="5474056" cy="148803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State preparation with optimal T-count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</a:rPr>
                  <a:t>Simpler proof and better constant</a:t>
                </a:r>
                <a:endPara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DED49E-405F-2A1A-A8F0-D65F4A11F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372" y="4146253"/>
                <a:ext cx="5474056" cy="1488036"/>
              </a:xfrm>
              <a:prstGeom prst="rect">
                <a:avLst/>
              </a:prstGeom>
              <a:blipFill>
                <a:blip r:embed="rId13"/>
                <a:stretch>
                  <a:fillRect l="-1670" t="-5738" b="-4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18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16234</TotalTime>
  <Words>8696</Words>
  <Application>Microsoft Office PowerPoint</Application>
  <PresentationFormat>Widescreen</PresentationFormat>
  <Paragraphs>2251</Paragraphs>
  <Slides>170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5" baseType="lpstr">
      <vt:lpstr>Arial</vt:lpstr>
      <vt:lpstr>Calibri</vt:lpstr>
      <vt:lpstr>Calibri Light</vt:lpstr>
      <vt:lpstr>Cambria Math</vt:lpstr>
      <vt:lpstr>Office Theme</vt:lpstr>
      <vt:lpstr>Quantum State Preparation with Optimal T-Count</vt:lpstr>
      <vt:lpstr>Outline</vt:lpstr>
      <vt:lpstr>Clifford Gates</vt:lpstr>
      <vt:lpstr>Clifford Gates</vt:lpstr>
      <vt:lpstr>Clifford Gates</vt:lpstr>
      <vt:lpstr>Clifford Circuit</vt:lpstr>
      <vt:lpstr>Clifford Circuit</vt:lpstr>
      <vt:lpstr>Clifford Circuit</vt:lpstr>
      <vt:lpstr>Clifford+T Circuit</vt:lpstr>
      <vt:lpstr>Clifford+T Circuit</vt:lpstr>
      <vt:lpstr>A General Goal</vt:lpstr>
      <vt:lpstr>A General Goal</vt:lpstr>
      <vt:lpstr>A General Goal</vt:lpstr>
      <vt:lpstr>A General Goal</vt:lpstr>
      <vt:lpstr>A General Goal</vt:lpstr>
      <vt:lpstr>Our Task: State Preparation</vt:lpstr>
      <vt:lpstr>Our Task: State Preparation</vt:lpstr>
      <vt:lpstr>Our Task: State Preparation</vt:lpstr>
      <vt:lpstr>Our Task: State Preparation</vt:lpstr>
      <vt:lpstr>Single-Qubit Case</vt:lpstr>
      <vt:lpstr>Single-Qubit Case</vt:lpstr>
      <vt:lpstr>Single-Qubit Case</vt:lpstr>
      <vt:lpstr>Single-Qubit Case</vt:lpstr>
      <vt:lpstr>General Case</vt:lpstr>
      <vt:lpstr>General Case</vt:lpstr>
      <vt:lpstr>General Case</vt:lpstr>
      <vt:lpstr>General Case</vt:lpstr>
      <vt:lpstr>Our Result</vt:lpstr>
      <vt:lpstr>Our Result</vt:lpstr>
      <vt:lpstr>Our Result</vt:lpstr>
      <vt:lpstr>Our Result</vt:lpstr>
      <vt:lpstr>Our Result</vt:lpstr>
      <vt:lpstr>Byproduct: Diagonal Unitary Synthesis</vt:lpstr>
      <vt:lpstr>Byproduct: Diagonal Unitary Synthesis</vt:lpstr>
      <vt:lpstr>Byproduct: Diagonal Unitary Synthesis</vt:lpstr>
      <vt:lpstr>Byproduct: Diagonal Unitary Synthesis</vt:lpstr>
      <vt:lpstr>Application: Batched Synthesis</vt:lpstr>
      <vt:lpstr>Application: Batched Synthesis</vt:lpstr>
      <vt:lpstr>Application: Batched Synthesis</vt:lpstr>
      <vt:lpstr>Application: Batched Synthesis</vt:lpstr>
      <vt:lpstr>Application: Batched Synthesis</vt:lpstr>
      <vt:lpstr>Application: Batched Synthesis</vt:lpstr>
      <vt:lpstr>Proof of Batched Synthesis</vt:lpstr>
      <vt:lpstr>Proof of Batched Synthesis</vt:lpstr>
      <vt:lpstr>Proof of Batched Synthesis</vt:lpstr>
      <vt:lpstr>Proof of Batched Synthesis</vt:lpstr>
      <vt:lpstr>Proof of Batched Synthesis</vt:lpstr>
      <vt:lpstr>Proof of Batched Synthesis</vt:lpstr>
      <vt:lpstr>Proof of Batched Synthesis</vt:lpstr>
      <vt:lpstr>Proof of Batched Synthesis</vt:lpstr>
      <vt:lpstr>Application: Mass Production</vt:lpstr>
      <vt:lpstr>Application: Mass Production</vt:lpstr>
      <vt:lpstr>Application: Mass Production</vt:lpstr>
      <vt:lpstr>Application: Mass Production</vt:lpstr>
      <vt:lpstr>Application: Mass Production</vt:lpstr>
      <vt:lpstr>Application: Mass Production</vt:lpstr>
      <vt:lpstr>Application: Mass Production</vt:lpstr>
      <vt:lpstr>Application: Mass Production</vt:lpstr>
      <vt:lpstr>Proof of Mass Production</vt:lpstr>
      <vt:lpstr>Proof of Mass Production</vt:lpstr>
      <vt:lpstr>Proof of Mass Production</vt:lpstr>
      <vt:lpstr>Proof of Mass Production</vt:lpstr>
      <vt:lpstr>Proof of Mass Production</vt:lpstr>
      <vt:lpstr>Proof of Mass Production</vt:lpstr>
      <vt:lpstr>Proof of Mass Production</vt:lpstr>
      <vt:lpstr>Proof of Mass Production</vt:lpstr>
      <vt:lpstr>Proof of Mass Production</vt:lpstr>
      <vt:lpstr>Summary and Related Problems</vt:lpstr>
      <vt:lpstr>Summary and Related Problems</vt:lpstr>
      <vt:lpstr>Summary and Related Problems</vt:lpstr>
      <vt:lpstr>Related Problem: Better Batched Synthesis</vt:lpstr>
      <vt:lpstr>Related Problem: Unitary Synthesis</vt:lpstr>
      <vt:lpstr>Related Problem: Unitary Synthesis</vt:lpstr>
      <vt:lpstr>Related Problem: Unitary Synthesis</vt:lpstr>
      <vt:lpstr>Related Problem: Unitary Synthesis</vt:lpstr>
      <vt:lpstr>Related Problem: Unitary Synthesis</vt:lpstr>
      <vt:lpstr>Related Problem: Stabilizer Rank</vt:lpstr>
      <vt:lpstr>Related Problem: Stabilizer Rank</vt:lpstr>
      <vt:lpstr>Related Problem: Stabilizer Rank</vt:lpstr>
      <vt:lpstr>Related Problem: Stabilizer Rank</vt:lpstr>
      <vt:lpstr>Related Problem: Stabilizer Rank</vt:lpstr>
      <vt:lpstr>Related Problem: Stabilizer Rank</vt:lpstr>
      <vt:lpstr>Related Problem: Stabilizer Rank</vt:lpstr>
      <vt:lpstr>Related Problem: Stabilizer Rank</vt:lpstr>
      <vt:lpstr>Related Problem: Stabilizer Rank</vt:lpstr>
      <vt:lpstr>Related Problem: Quadratic Uncertainty</vt:lpstr>
      <vt:lpstr>Related Problem: Quadratic Uncertainty</vt:lpstr>
      <vt:lpstr>Related Problem: Quadratic Uncertainty</vt:lpstr>
      <vt:lpstr>Related Problem: Quadratic Uncertainty</vt:lpstr>
      <vt:lpstr>Related Problem: Quadratic Uncertainty</vt:lpstr>
      <vt:lpstr>Related Problem: Quadratic Uncertainty</vt:lpstr>
      <vt:lpstr>Related Problem: Quadratic Uncertainty</vt:lpstr>
      <vt:lpstr>Related Problem: Quadratic Uncertainty</vt:lpstr>
      <vt:lpstr>Related Problem by Dominic Berry</vt:lpstr>
      <vt:lpstr>Related Problem by Dominic Berry</vt:lpstr>
      <vt:lpstr>Related Problem by Dominic Berry</vt:lpstr>
      <vt:lpstr>Implication</vt:lpstr>
      <vt:lpstr>Implication</vt:lpstr>
      <vt:lpstr>Implication</vt:lpstr>
      <vt:lpstr>One Diagonal</vt:lpstr>
      <vt:lpstr>One Diagonal</vt:lpstr>
      <vt:lpstr>Two Diagonals</vt:lpstr>
      <vt:lpstr>Two Diagonals</vt:lpstr>
      <vt:lpstr>Three Diagonals</vt:lpstr>
      <vt:lpstr>Proof Overview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Diagonal Unitary Synthesis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  <vt:lpstr>State Preparation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growth of parity decision trees</dc:title>
  <dc:creator>Kewen Wu</dc:creator>
  <cp:lastModifiedBy>Kewen Wu</cp:lastModifiedBy>
  <cp:revision>383</cp:revision>
  <dcterms:created xsi:type="dcterms:W3CDTF">2020-11-09T15:46:52Z</dcterms:created>
  <dcterms:modified xsi:type="dcterms:W3CDTF">2024-10-19T21:55:13Z</dcterms:modified>
</cp:coreProperties>
</file>